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1"/>
  </p:notesMasterIdLst>
  <p:sldIdLst>
    <p:sldId id="304" r:id="rId2"/>
    <p:sldId id="306" r:id="rId3"/>
    <p:sldId id="305" r:id="rId4"/>
    <p:sldId id="322" r:id="rId5"/>
    <p:sldId id="270" r:id="rId6"/>
    <p:sldId id="324" r:id="rId7"/>
    <p:sldId id="310" r:id="rId8"/>
    <p:sldId id="308" r:id="rId9"/>
    <p:sldId id="307" r:id="rId10"/>
    <p:sldId id="344" r:id="rId11"/>
    <p:sldId id="351" r:id="rId12"/>
    <p:sldId id="352" r:id="rId13"/>
    <p:sldId id="339" r:id="rId14"/>
    <p:sldId id="337" r:id="rId15"/>
    <p:sldId id="353" r:id="rId16"/>
    <p:sldId id="316" r:id="rId17"/>
    <p:sldId id="326" r:id="rId18"/>
    <p:sldId id="314" r:id="rId19"/>
    <p:sldId id="348" r:id="rId20"/>
    <p:sldId id="318" r:id="rId21"/>
    <p:sldId id="342" r:id="rId22"/>
    <p:sldId id="332" r:id="rId23"/>
    <p:sldId id="331" r:id="rId24"/>
    <p:sldId id="333" r:id="rId25"/>
    <p:sldId id="319" r:id="rId26"/>
    <p:sldId id="321" r:id="rId27"/>
    <p:sldId id="317" r:id="rId28"/>
    <p:sldId id="328" r:id="rId29"/>
    <p:sldId id="345" r:id="rId30"/>
    <p:sldId id="329" r:id="rId31"/>
    <p:sldId id="330" r:id="rId32"/>
    <p:sldId id="320" r:id="rId33"/>
    <p:sldId id="315" r:id="rId34"/>
    <p:sldId id="325" r:id="rId35"/>
    <p:sldId id="327" r:id="rId36"/>
    <p:sldId id="334" r:id="rId37"/>
    <p:sldId id="346" r:id="rId38"/>
    <p:sldId id="347" r:id="rId39"/>
    <p:sldId id="35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971B701-593E-424D-8735-7B01C84746C9}">
          <p14:sldIdLst>
            <p14:sldId id="304"/>
            <p14:sldId id="306"/>
          </p14:sldIdLst>
        </p14:section>
        <p14:section name="Azure, NoSQL &amp; DocDB" id="{6F517B76-90D3-4340-B908-A3B13457758B}">
          <p14:sldIdLst>
            <p14:sldId id="305"/>
            <p14:sldId id="322"/>
            <p14:sldId id="270"/>
            <p14:sldId id="324"/>
            <p14:sldId id="310"/>
            <p14:sldId id="308"/>
            <p14:sldId id="307"/>
            <p14:sldId id="344"/>
            <p14:sldId id="351"/>
            <p14:sldId id="352"/>
            <p14:sldId id="339"/>
            <p14:sldId id="337"/>
            <p14:sldId id="353"/>
          </p14:sldIdLst>
        </p14:section>
        <p14:section name="Getting Up &amp; Running" id="{3E503560-283F-4118-958D-9B4C155246E2}">
          <p14:sldIdLst>
            <p14:sldId id="316"/>
            <p14:sldId id="326"/>
            <p14:sldId id="314"/>
            <p14:sldId id="348"/>
          </p14:sldIdLst>
        </p14:section>
        <p14:section name="Exploring DocumentDB" id="{C47B35E9-6FD5-40D6-ABC8-70CBBB031EC7}">
          <p14:sldIdLst>
            <p14:sldId id="318"/>
            <p14:sldId id="342"/>
            <p14:sldId id="332"/>
            <p14:sldId id="331"/>
            <p14:sldId id="333"/>
          </p14:sldIdLst>
        </p14:section>
        <p14:section name="Developing with DocDB (C#)" id="{3D56D129-05E8-4187-AA6F-F552CB9C2DA6}">
          <p14:sldIdLst>
            <p14:sldId id="319"/>
            <p14:sldId id="321"/>
          </p14:sldIdLst>
        </p14:section>
        <p14:section name="Interesting Features" id="{9446ADDE-9116-4D38-B38B-156768DA2CA1}">
          <p14:sldIdLst>
            <p14:sldId id="317"/>
            <p14:sldId id="328"/>
            <p14:sldId id="345"/>
            <p14:sldId id="329"/>
            <p14:sldId id="330"/>
          </p14:sldIdLst>
        </p14:section>
        <p14:section name="Final Remarks" id="{8739AB08-1C69-4FE9-B6A3-3882A93B73D9}">
          <p14:sldIdLst>
            <p14:sldId id="320"/>
            <p14:sldId id="315"/>
            <p14:sldId id="325"/>
            <p14:sldId id="327"/>
            <p14:sldId id="334"/>
            <p14:sldId id="346"/>
            <p14:sldId id="347"/>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77604" autoAdjust="0"/>
  </p:normalViewPr>
  <p:slideViewPr>
    <p:cSldViewPr snapToGrid="0">
      <p:cViewPr varScale="1">
        <p:scale>
          <a:sx n="49" d="100"/>
          <a:sy n="49" d="100"/>
        </p:scale>
        <p:origin x="1080" y="3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AF291-E2E7-44EB-8439-FA786F7DC7FE}" type="datetimeFigureOut">
              <a:rPr lang="fr-CA" smtClean="0"/>
              <a:t>2016-07-07</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74302C-9CDC-43BE-99A4-1C6206D34E8E}" type="slidenum">
              <a:rPr lang="fr-CA" smtClean="0"/>
              <a:t>‹#›</a:t>
            </a:fld>
            <a:endParaRPr lang="fr-CA"/>
          </a:p>
        </p:txBody>
      </p:sp>
    </p:spTree>
    <p:extLst>
      <p:ext uri="{BB962C8B-B14F-4D97-AF65-F5344CB8AC3E}">
        <p14:creationId xmlns:p14="http://schemas.microsoft.com/office/powerpoint/2010/main" val="4257915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Stored in the _self attribute metadata property of the document.</a:t>
            </a:r>
          </a:p>
        </p:txBody>
      </p:sp>
      <p:sp>
        <p:nvSpPr>
          <p:cNvPr id="4" name="Slide Number Placeholder 3"/>
          <p:cNvSpPr>
            <a:spLocks noGrp="1"/>
          </p:cNvSpPr>
          <p:nvPr>
            <p:ph type="sldNum" sz="quarter" idx="10"/>
          </p:nvPr>
        </p:nvSpPr>
        <p:spPr/>
        <p:txBody>
          <a:bodyPr/>
          <a:lstStyle/>
          <a:p>
            <a:fld id="{6E74302C-9CDC-43BE-99A4-1C6206D34E8E}" type="slidenum">
              <a:rPr lang="fr-CA" smtClean="0"/>
              <a:t>11</a:t>
            </a:fld>
            <a:endParaRPr lang="fr-CA"/>
          </a:p>
        </p:txBody>
      </p:sp>
    </p:spTree>
    <p:extLst>
      <p:ext uri="{BB962C8B-B14F-4D97-AF65-F5344CB8AC3E}">
        <p14:creationId xmlns:p14="http://schemas.microsoft.com/office/powerpoint/2010/main" val="161893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just about make a relational</a:t>
            </a:r>
            <a:r>
              <a:rPr lang="en-US" baseline="0" dirty="0"/>
              <a:t> database do anything, but the question is do you want to? The same applies with DocumentDB.</a:t>
            </a:r>
            <a:br>
              <a:rPr lang="en-US" baseline="0" dirty="0"/>
            </a:br>
            <a:r>
              <a:rPr lang="en-US" baseline="0" dirty="0"/>
              <a:t>That said,</a:t>
            </a:r>
            <a:br>
              <a:rPr lang="en-US" baseline="0" dirty="0"/>
            </a:br>
            <a:r>
              <a:rPr lang="en-US" baseline="0" dirty="0"/>
              <a:t>1) Avoid using in situations where you must maintain several complex non-hierarchical relationships in your data.</a:t>
            </a:r>
            <a:br>
              <a:rPr lang="en-US" baseline="0" dirty="0"/>
            </a:br>
            <a:r>
              <a:rPr lang="en-US" baseline="0" dirty="0"/>
              <a:t>2) You require server programmability (UDF, Stored Procs, etc.) but you are not comfortable with JavaScript (or your talent is strong with T-SQL)</a:t>
            </a:r>
            <a:endParaRPr lang="en-US" dirty="0"/>
          </a:p>
        </p:txBody>
      </p:sp>
      <p:sp>
        <p:nvSpPr>
          <p:cNvPr id="4" name="Slide Number Placeholder 3"/>
          <p:cNvSpPr>
            <a:spLocks noGrp="1"/>
          </p:cNvSpPr>
          <p:nvPr>
            <p:ph type="sldNum" sz="quarter" idx="10"/>
          </p:nvPr>
        </p:nvSpPr>
        <p:spPr/>
        <p:txBody>
          <a:bodyPr/>
          <a:lstStyle/>
          <a:p>
            <a:fld id="{6E74302C-9CDC-43BE-99A4-1C6206D34E8E}" type="slidenum">
              <a:rPr lang="fr-CA" smtClean="0"/>
              <a:t>13</a:t>
            </a:fld>
            <a:endParaRPr lang="fr-CA"/>
          </a:p>
        </p:txBody>
      </p:sp>
    </p:spTree>
    <p:extLst>
      <p:ext uri="{BB962C8B-B14F-4D97-AF65-F5344CB8AC3E}">
        <p14:creationId xmlns:p14="http://schemas.microsoft.com/office/powerpoint/2010/main" val="1311061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https://azure.microsoft.com/en-us/documentation/articles/documentdb-use-cases/</a:t>
            </a:r>
          </a:p>
          <a:p>
            <a:endParaRPr lang="en-US" dirty="0"/>
          </a:p>
        </p:txBody>
      </p:sp>
      <p:sp>
        <p:nvSpPr>
          <p:cNvPr id="4" name="Slide Number Placeholder 3"/>
          <p:cNvSpPr>
            <a:spLocks noGrp="1"/>
          </p:cNvSpPr>
          <p:nvPr>
            <p:ph type="sldNum" sz="quarter" idx="10"/>
          </p:nvPr>
        </p:nvSpPr>
        <p:spPr/>
        <p:txBody>
          <a:bodyPr/>
          <a:lstStyle/>
          <a:p>
            <a:fld id="{6E74302C-9CDC-43BE-99A4-1C6206D34E8E}" type="slidenum">
              <a:rPr lang="fr-CA" smtClean="0"/>
              <a:t>14</a:t>
            </a:fld>
            <a:endParaRPr lang="fr-CA"/>
          </a:p>
        </p:txBody>
      </p:sp>
    </p:spTree>
    <p:extLst>
      <p:ext uri="{BB962C8B-B14F-4D97-AF65-F5344CB8AC3E}">
        <p14:creationId xmlns:p14="http://schemas.microsoft.com/office/powerpoint/2010/main" val="2368476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cases:</a:t>
            </a:r>
            <a:r>
              <a:rPr lang="en-US" baseline="0" dirty="0"/>
              <a:t> https://azure.microsoft.com/en-us/documentation/articles/documentdb-use-cases/</a:t>
            </a:r>
          </a:p>
          <a:p>
            <a:endParaRPr lang="en-US" dirty="0"/>
          </a:p>
          <a:p>
            <a:r>
              <a:rPr lang="en-US" dirty="0"/>
              <a:t>Also</a:t>
            </a:r>
            <a:r>
              <a:rPr lang="en-US" baseline="0" dirty="0"/>
              <a:t> MSFT was “dog feeding” with Microsoft Band, Xbox, MSN before going live. </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E74302C-9CDC-43BE-99A4-1C6206D34E8E}" type="slidenum">
              <a:rPr lang="fr-CA" smtClean="0"/>
              <a:t>15</a:t>
            </a:fld>
            <a:endParaRPr lang="fr-CA"/>
          </a:p>
        </p:txBody>
      </p:sp>
    </p:spTree>
    <p:extLst>
      <p:ext uri="{BB962C8B-B14F-4D97-AF65-F5344CB8AC3E}">
        <p14:creationId xmlns:p14="http://schemas.microsoft.com/office/powerpoint/2010/main" val="4050920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some data from </a:t>
            </a:r>
            <a:r>
              <a:rPr lang="en-US" dirty="0" err="1"/>
              <a:t>AdventureWorks</a:t>
            </a:r>
            <a:r>
              <a:rPr lang="en-US" dirty="0"/>
              <a:t> 2014: http://msftdbprodsamples.codeplex.com/</a:t>
            </a:r>
          </a:p>
        </p:txBody>
      </p:sp>
      <p:sp>
        <p:nvSpPr>
          <p:cNvPr id="4" name="Slide Number Placeholder 3"/>
          <p:cNvSpPr>
            <a:spLocks noGrp="1"/>
          </p:cNvSpPr>
          <p:nvPr>
            <p:ph type="sldNum" sz="quarter" idx="10"/>
          </p:nvPr>
        </p:nvSpPr>
        <p:spPr/>
        <p:txBody>
          <a:bodyPr/>
          <a:lstStyle/>
          <a:p>
            <a:fld id="{6E74302C-9CDC-43BE-99A4-1C6206D34E8E}" type="slidenum">
              <a:rPr lang="fr-CA" smtClean="0"/>
              <a:t>23</a:t>
            </a:fld>
            <a:endParaRPr lang="fr-CA"/>
          </a:p>
        </p:txBody>
      </p:sp>
    </p:spTree>
    <p:extLst>
      <p:ext uri="{BB962C8B-B14F-4D97-AF65-F5344CB8AC3E}">
        <p14:creationId xmlns:p14="http://schemas.microsoft.com/office/powerpoint/2010/main" val="98342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examples work but do not take advantage of</a:t>
            </a:r>
            <a:r>
              <a:rPr lang="en-US" baseline="0" dirty="0"/>
              <a:t> the newest improvements in the Azure C# SDK client, namely ID-based routing</a:t>
            </a:r>
            <a:br>
              <a:rPr lang="en-US" baseline="0" dirty="0"/>
            </a:br>
            <a:r>
              <a:rPr lang="en-US" baseline="0" dirty="0"/>
              <a:t>https://www.pluralsight.com/courses/azure-documentdb-introduction (last module). </a:t>
            </a:r>
            <a:br>
              <a:rPr lang="en-US" baseline="0" dirty="0"/>
            </a:br>
            <a:r>
              <a:rPr lang="en-US" baseline="0" dirty="0"/>
              <a:t>Could save you a few lines of code, much cleaner.</a:t>
            </a:r>
            <a:endParaRPr lang="en-US" dirty="0"/>
          </a:p>
        </p:txBody>
      </p:sp>
      <p:sp>
        <p:nvSpPr>
          <p:cNvPr id="4" name="Slide Number Placeholder 3"/>
          <p:cNvSpPr>
            <a:spLocks noGrp="1"/>
          </p:cNvSpPr>
          <p:nvPr>
            <p:ph type="sldNum" sz="quarter" idx="10"/>
          </p:nvPr>
        </p:nvSpPr>
        <p:spPr/>
        <p:txBody>
          <a:bodyPr/>
          <a:lstStyle/>
          <a:p>
            <a:fld id="{6E74302C-9CDC-43BE-99A4-1C6206D34E8E}" type="slidenum">
              <a:rPr lang="fr-CA" smtClean="0"/>
              <a:t>26</a:t>
            </a:fld>
            <a:endParaRPr lang="fr-CA"/>
          </a:p>
        </p:txBody>
      </p:sp>
    </p:spTree>
    <p:extLst>
      <p:ext uri="{BB962C8B-B14F-4D97-AF65-F5344CB8AC3E}">
        <p14:creationId xmlns:p14="http://schemas.microsoft.com/office/powerpoint/2010/main" val="2869958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source: https://azure.microsoft.com/en-us/documentation/articles/documentdb-indexing-policies/</a:t>
            </a:r>
            <a:br>
              <a:rPr lang="en-US" dirty="0"/>
            </a:br>
            <a:r>
              <a:rPr lang="en-US" dirty="0"/>
              <a:t>* Range indexes are the default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Consistent</a:t>
            </a:r>
            <a:r>
              <a:rPr lang="en-US" sz="1200" b="0" i="0" kern="1200" dirty="0">
                <a:solidFill>
                  <a:schemeClr val="tx1"/>
                </a:solidFill>
                <a:effectLst/>
                <a:latin typeface="+mn-lt"/>
                <a:ea typeface="+mn-ea"/>
                <a:cs typeface="+mn-cs"/>
              </a:rPr>
              <a:t>: If a DocumentDB collection’s policy is designated as "consistent", the queries on a given DocumentDB collection follow the same consistency level as specified for the point-reads (i.e. strong, bounded-staleness, session or eventual). The index is updated synchronously as part of the document update (i.e. insert, replace, update, and delete of a document in a DocumentDB collection).</a:t>
            </a:r>
            <a:endParaRPr lang="en-US" dirty="0"/>
          </a:p>
          <a:p>
            <a:endParaRPr lang="en-US" dirty="0"/>
          </a:p>
          <a:p>
            <a:r>
              <a:rPr lang="en-US" sz="1200" b="1" i="0" kern="1200" dirty="0">
                <a:solidFill>
                  <a:schemeClr val="tx1"/>
                </a:solidFill>
                <a:effectLst/>
                <a:latin typeface="+mn-lt"/>
                <a:ea typeface="+mn-ea"/>
                <a:cs typeface="+mn-cs"/>
              </a:rPr>
              <a:t>Lazy</a:t>
            </a:r>
            <a:r>
              <a:rPr lang="en-US" sz="1200" b="0" i="0" kern="1200" dirty="0">
                <a:solidFill>
                  <a:schemeClr val="tx1"/>
                </a:solidFill>
                <a:effectLst/>
                <a:latin typeface="+mn-lt"/>
                <a:ea typeface="+mn-ea"/>
                <a:cs typeface="+mn-cs"/>
              </a:rPr>
              <a:t>: To allow maximum document ingestion throughput, a DocumentDB collection can be configured with lazy consistency; meaning queries are eventually consistent. The index is updated asynchronously when a DocumentDB collection is quiescent i.e. when the collection’s throughput capacity is not fully utilized to serve user requests. For "ingest now, query later" workloads requiring unhindered document ingestion, "lazy" indexing mode may be suitable.</a:t>
            </a:r>
            <a:endParaRPr lang="en-US" dirty="0"/>
          </a:p>
          <a:p>
            <a:endParaRPr lang="en-US" dirty="0"/>
          </a:p>
          <a:p>
            <a:br>
              <a:rPr lang="en-US" dirty="0"/>
            </a:br>
            <a:br>
              <a:rPr lang="en-US" dirty="0"/>
            </a:br>
            <a:r>
              <a:rPr lang="en-US" sz="1200" b="0" i="0" kern="1200" dirty="0">
                <a:solidFill>
                  <a:schemeClr val="tx1"/>
                </a:solidFill>
                <a:effectLst/>
                <a:latin typeface="+mn-lt"/>
                <a:ea typeface="+mn-ea"/>
                <a:cs typeface="+mn-cs"/>
              </a:rPr>
              <a:t>DocumentDB also supports the Spatial index kind for every path, that can be specified for the Point data type. The value at the specified path must be a valid </a:t>
            </a:r>
            <a:r>
              <a:rPr lang="en-US" sz="1200" b="0" i="0" kern="1200" dirty="0" err="1">
                <a:solidFill>
                  <a:schemeClr val="tx1"/>
                </a:solidFill>
                <a:effectLst/>
                <a:latin typeface="+mn-lt"/>
                <a:ea typeface="+mn-ea"/>
                <a:cs typeface="+mn-cs"/>
              </a:rPr>
              <a:t>GeoJSON</a:t>
            </a:r>
            <a:r>
              <a:rPr lang="en-US" sz="1200" b="0" i="0" kern="1200" dirty="0">
                <a:solidFill>
                  <a:schemeClr val="tx1"/>
                </a:solidFill>
                <a:effectLst/>
                <a:latin typeface="+mn-lt"/>
                <a:ea typeface="+mn-ea"/>
                <a:cs typeface="+mn-cs"/>
              </a:rPr>
              <a:t> point like {"type": "Point", "coordinates": [0.0, 10.0]}.</a:t>
            </a:r>
          </a:p>
          <a:p>
            <a:r>
              <a:rPr lang="en-US" sz="1200" b="1" i="0" kern="1200" dirty="0">
                <a:solidFill>
                  <a:schemeClr val="tx1"/>
                </a:solidFill>
                <a:effectLst/>
                <a:latin typeface="+mn-lt"/>
                <a:ea typeface="+mn-ea"/>
                <a:cs typeface="+mn-cs"/>
              </a:rPr>
              <a:t>Spatial</a:t>
            </a:r>
            <a:r>
              <a:rPr lang="en-US" sz="1200" b="0" i="0" kern="1200" dirty="0">
                <a:solidFill>
                  <a:schemeClr val="tx1"/>
                </a:solidFill>
                <a:effectLst/>
                <a:latin typeface="+mn-lt"/>
                <a:ea typeface="+mn-ea"/>
                <a:cs typeface="+mn-cs"/>
              </a:rPr>
              <a:t> supports efficient spatial (within and distance) queries.</a:t>
            </a:r>
          </a:p>
          <a:p>
            <a:endParaRPr lang="en-US" dirty="0"/>
          </a:p>
        </p:txBody>
      </p:sp>
      <p:sp>
        <p:nvSpPr>
          <p:cNvPr id="4" name="Slide Number Placeholder 3"/>
          <p:cNvSpPr>
            <a:spLocks noGrp="1"/>
          </p:cNvSpPr>
          <p:nvPr>
            <p:ph type="sldNum" sz="quarter" idx="10"/>
          </p:nvPr>
        </p:nvSpPr>
        <p:spPr/>
        <p:txBody>
          <a:bodyPr/>
          <a:lstStyle/>
          <a:p>
            <a:fld id="{6E74302C-9CDC-43BE-99A4-1C6206D34E8E}" type="slidenum">
              <a:rPr lang="fr-CA" smtClean="0"/>
              <a:t>28</a:t>
            </a:fld>
            <a:endParaRPr lang="fr-CA"/>
          </a:p>
        </p:txBody>
      </p:sp>
    </p:spTree>
    <p:extLst>
      <p:ext uri="{BB962C8B-B14F-4D97-AF65-F5344CB8AC3E}">
        <p14:creationId xmlns:p14="http://schemas.microsoft.com/office/powerpoint/2010/main" val="3332107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moment only basic CRUD operations are supported. More</a:t>
            </a:r>
            <a:r>
              <a:rPr lang="en-US" baseline="0" dirty="0"/>
              <a:t> complex aggregations could be in the future though if there is sufficient demand.</a:t>
            </a:r>
            <a:endParaRPr lang="en-US" dirty="0"/>
          </a:p>
        </p:txBody>
      </p:sp>
      <p:sp>
        <p:nvSpPr>
          <p:cNvPr id="4" name="Slide Number Placeholder 3"/>
          <p:cNvSpPr>
            <a:spLocks noGrp="1"/>
          </p:cNvSpPr>
          <p:nvPr>
            <p:ph type="sldNum" sz="quarter" idx="10"/>
          </p:nvPr>
        </p:nvSpPr>
        <p:spPr/>
        <p:txBody>
          <a:bodyPr/>
          <a:lstStyle/>
          <a:p>
            <a:fld id="{6E74302C-9CDC-43BE-99A4-1C6206D34E8E}" type="slidenum">
              <a:rPr lang="fr-CA" smtClean="0"/>
              <a:t>31</a:t>
            </a:fld>
            <a:endParaRPr lang="fr-CA"/>
          </a:p>
        </p:txBody>
      </p:sp>
    </p:spTree>
    <p:extLst>
      <p:ext uri="{BB962C8B-B14F-4D97-AF65-F5344CB8AC3E}">
        <p14:creationId xmlns:p14="http://schemas.microsoft.com/office/powerpoint/2010/main" val="225684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Billing is per collection!</a:t>
            </a:r>
            <a:r>
              <a:rPr lang="en-US" baseline="0" dirty="0"/>
              <a:t> Imagine if we were charged by the table in SQL Server?!!</a:t>
            </a:r>
            <a:br>
              <a:rPr lang="en-US" baseline="0" dirty="0"/>
            </a:br>
            <a:r>
              <a:rPr lang="en-US" baseline="0" dirty="0"/>
              <a:t>But see how it forces you to consider a tall, narrow schema instead of a wide schema</a:t>
            </a:r>
            <a:endParaRPr lang="en-US" dirty="0"/>
          </a:p>
        </p:txBody>
      </p:sp>
      <p:sp>
        <p:nvSpPr>
          <p:cNvPr id="4" name="Slide Number Placeholder 3"/>
          <p:cNvSpPr>
            <a:spLocks noGrp="1"/>
          </p:cNvSpPr>
          <p:nvPr>
            <p:ph type="sldNum" sz="quarter" idx="10"/>
          </p:nvPr>
        </p:nvSpPr>
        <p:spPr/>
        <p:txBody>
          <a:bodyPr/>
          <a:lstStyle/>
          <a:p>
            <a:fld id="{6E74302C-9CDC-43BE-99A4-1C6206D34E8E}" type="slidenum">
              <a:rPr lang="fr-CA" smtClean="0"/>
              <a:t>34</a:t>
            </a:fld>
            <a:endParaRPr lang="fr-CA"/>
          </a:p>
        </p:txBody>
      </p:sp>
    </p:spTree>
    <p:extLst>
      <p:ext uri="{BB962C8B-B14F-4D97-AF65-F5344CB8AC3E}">
        <p14:creationId xmlns:p14="http://schemas.microsoft.com/office/powerpoint/2010/main" val="3372389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6" y="2286000"/>
            <a:ext cx="9720073"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sz="1400"/>
            </a:lvl1pPr>
          </a:lstStyle>
          <a:p>
            <a:fld id="{43721677-CBE2-4CC0-97F9-E0979B41DE1A}" type="datetime1">
              <a:rPr lang="en-US" smtClean="0"/>
              <a:t>7/7/2016</a:t>
            </a:fld>
            <a:endParaRPr lang="en-US" dirty="0"/>
          </a:p>
        </p:txBody>
      </p:sp>
      <p:sp>
        <p:nvSpPr>
          <p:cNvPr id="7" name="Slide Number Placeholder 6"/>
          <p:cNvSpPr>
            <a:spLocks noGrp="1"/>
          </p:cNvSpPr>
          <p:nvPr>
            <p:ph type="sldNum" sz="quarter" idx="12"/>
          </p:nvPr>
        </p:nvSpPr>
        <p:spPr/>
        <p:txBody>
          <a:bodyPr/>
          <a:lstStyle>
            <a:lvl1pPr>
              <a:defRPr sz="1800" b="1"/>
            </a:lvl1pPr>
          </a:lstStyle>
          <a:p>
            <a:fld id="{4FAB73BC-B049-4115-A692-8D63A059BFB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4"/>
          <p:cNvSpPr>
            <a:spLocks noGrp="1"/>
          </p:cNvSpPr>
          <p:nvPr>
            <p:ph type="dt" sz="half" idx="10"/>
          </p:nvPr>
        </p:nvSpPr>
        <p:spPr>
          <a:xfrm>
            <a:off x="1024129" y="6470704"/>
            <a:ext cx="2154143" cy="274320"/>
          </a:xfrm>
        </p:spPr>
        <p:txBody>
          <a:bodyPr/>
          <a:lstStyle>
            <a:lvl1pPr>
              <a:defRPr sz="1400"/>
            </a:lvl1pPr>
          </a:lstStyle>
          <a:p>
            <a:fld id="{90FF20D7-AB5C-4FF6-B9D3-06AE38DF5293}" type="datetime1">
              <a:rPr lang="en-US" smtClean="0"/>
              <a:t>7/7/2016</a:t>
            </a:fld>
            <a:endParaRPr lang="en-US" dirty="0"/>
          </a:p>
        </p:txBody>
      </p:sp>
      <p:sp>
        <p:nvSpPr>
          <p:cNvPr id="12" name="Slide Number Placeholder 6"/>
          <p:cNvSpPr>
            <a:spLocks noGrp="1"/>
          </p:cNvSpPr>
          <p:nvPr>
            <p:ph type="sldNum" sz="quarter" idx="12"/>
          </p:nvPr>
        </p:nvSpPr>
        <p:spPr>
          <a:xfrm>
            <a:off x="10837333" y="6470704"/>
            <a:ext cx="973667" cy="274320"/>
          </a:xfrm>
        </p:spPr>
        <p:txBody>
          <a:bodyPr/>
          <a:lstStyle>
            <a:lvl1pPr>
              <a:defRPr sz="1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92298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4"/>
          <p:cNvSpPr>
            <a:spLocks noGrp="1"/>
          </p:cNvSpPr>
          <p:nvPr>
            <p:ph type="dt" sz="half" idx="10"/>
          </p:nvPr>
        </p:nvSpPr>
        <p:spPr>
          <a:xfrm>
            <a:off x="1024129" y="6470704"/>
            <a:ext cx="2154143" cy="274320"/>
          </a:xfrm>
        </p:spPr>
        <p:txBody>
          <a:bodyPr/>
          <a:lstStyle>
            <a:lvl1pPr>
              <a:defRPr sz="1400"/>
            </a:lvl1pPr>
          </a:lstStyle>
          <a:p>
            <a:fld id="{B6E2DC32-FF93-458D-9278-F7047FE92871}" type="datetime1">
              <a:rPr lang="en-US" smtClean="0"/>
              <a:t>7/7/2016</a:t>
            </a:fld>
            <a:endParaRPr lang="en-US" dirty="0"/>
          </a:p>
        </p:txBody>
      </p:sp>
      <p:sp>
        <p:nvSpPr>
          <p:cNvPr id="15" name="Slide Number Placeholder 6"/>
          <p:cNvSpPr>
            <a:spLocks noGrp="1"/>
          </p:cNvSpPr>
          <p:nvPr>
            <p:ph type="sldNum" sz="quarter" idx="12"/>
          </p:nvPr>
        </p:nvSpPr>
        <p:spPr>
          <a:xfrm>
            <a:off x="10837333" y="6470704"/>
            <a:ext cx="973667" cy="274320"/>
          </a:xfrm>
        </p:spPr>
        <p:txBody>
          <a:bodyPr/>
          <a:lstStyle>
            <a:lvl1pPr>
              <a:defRPr sz="1800" b="1"/>
            </a:lvl1pPr>
          </a:lstStyle>
          <a:p>
            <a:fld id="{4FAB73BC-B049-4115-A692-8D63A059BFB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1024128" y="822960"/>
            <a:ext cx="4662994" cy="1608005"/>
          </a:xfrm>
        </p:spPr>
        <p:txBody>
          <a:bodyPr>
            <a:noAutofit/>
          </a:bodyPr>
          <a:lstStyle>
            <a:lvl1pPr>
              <a:lnSpc>
                <a:spcPct val="80000"/>
              </a:lnSpc>
              <a:defRPr sz="4000"/>
            </a:lvl1pPr>
          </a:lstStyle>
          <a:p>
            <a:r>
              <a:rPr lang="en-US" dirty="0"/>
              <a:t>Click to edit Master title style</a:t>
            </a:r>
          </a:p>
        </p:txBody>
      </p:sp>
      <p:sp>
        <p:nvSpPr>
          <p:cNvPr id="3" name="Content Placeholder 2"/>
          <p:cNvSpPr>
            <a:spLocks noGrp="1"/>
          </p:cNvSpPr>
          <p:nvPr>
            <p:ph idx="1"/>
          </p:nvPr>
        </p:nvSpPr>
        <p:spPr>
          <a:xfrm>
            <a:off x="6166624" y="822960"/>
            <a:ext cx="5226799"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430966"/>
            <a:ext cx="4662994" cy="358883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2" name="Date Placeholder 4"/>
          <p:cNvSpPr>
            <a:spLocks noGrp="1"/>
          </p:cNvSpPr>
          <p:nvPr>
            <p:ph type="dt" sz="half" idx="10"/>
          </p:nvPr>
        </p:nvSpPr>
        <p:spPr>
          <a:xfrm>
            <a:off x="1024129" y="6470704"/>
            <a:ext cx="2154143" cy="274320"/>
          </a:xfrm>
        </p:spPr>
        <p:txBody>
          <a:bodyPr/>
          <a:lstStyle>
            <a:lvl1pPr>
              <a:defRPr sz="1400"/>
            </a:lvl1pPr>
          </a:lstStyle>
          <a:p>
            <a:fld id="{A677F209-644D-48BC-B05B-83EB039E8A1B}" type="datetime1">
              <a:rPr lang="en-US" smtClean="0"/>
              <a:t>7/7/2016</a:t>
            </a:fld>
            <a:endParaRPr lang="en-US" dirty="0"/>
          </a:p>
        </p:txBody>
      </p:sp>
      <p:sp>
        <p:nvSpPr>
          <p:cNvPr id="13" name="Slide Number Placeholder 6"/>
          <p:cNvSpPr>
            <a:spLocks noGrp="1"/>
          </p:cNvSpPr>
          <p:nvPr>
            <p:ph type="sldNum" sz="quarter" idx="12"/>
          </p:nvPr>
        </p:nvSpPr>
        <p:spPr>
          <a:xfrm>
            <a:off x="10837333" y="6470704"/>
            <a:ext cx="973667" cy="274320"/>
          </a:xfrm>
        </p:spPr>
        <p:txBody>
          <a:bodyPr/>
          <a:lstStyle>
            <a:lvl1pPr>
              <a:defRPr sz="1800" b="1"/>
            </a:lvl1pPr>
          </a:lstStyle>
          <a:p>
            <a:fld id="{4FAB73BC-B049-4115-A692-8D63A059BFB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Date Placeholder 4"/>
          <p:cNvSpPr>
            <a:spLocks noGrp="1"/>
          </p:cNvSpPr>
          <p:nvPr>
            <p:ph type="dt" sz="half" idx="10"/>
          </p:nvPr>
        </p:nvSpPr>
        <p:spPr>
          <a:xfrm>
            <a:off x="1024129" y="6470704"/>
            <a:ext cx="2154143" cy="274320"/>
          </a:xfrm>
        </p:spPr>
        <p:txBody>
          <a:bodyPr/>
          <a:lstStyle>
            <a:lvl1pPr>
              <a:defRPr sz="1400"/>
            </a:lvl1pPr>
          </a:lstStyle>
          <a:p>
            <a:fld id="{EE590365-CD5C-4C60-856A-187C23A08C2D}" type="datetime1">
              <a:rPr lang="en-US" smtClean="0"/>
              <a:t>7/7/2016</a:t>
            </a:fld>
            <a:endParaRPr lang="en-US" dirty="0"/>
          </a:p>
        </p:txBody>
      </p:sp>
      <p:sp>
        <p:nvSpPr>
          <p:cNvPr id="13" name="Slide Number Placeholder 6"/>
          <p:cNvSpPr>
            <a:spLocks noGrp="1"/>
          </p:cNvSpPr>
          <p:nvPr>
            <p:ph type="sldNum" sz="quarter" idx="12"/>
          </p:nvPr>
        </p:nvSpPr>
        <p:spPr>
          <a:xfrm>
            <a:off x="10837333" y="6470704"/>
            <a:ext cx="973667" cy="274320"/>
          </a:xfrm>
        </p:spPr>
        <p:txBody>
          <a:bodyPr/>
          <a:lstStyle>
            <a:lvl1pPr>
              <a:defRPr sz="1800" b="1"/>
            </a:lvl1pPr>
          </a:lstStyle>
          <a:p>
            <a:fld id="{4FAB73BC-B049-4115-A692-8D63A059BFB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EE8E774-9593-4476-B6D1-A93A4B961120}" type="datetime1">
              <a:rPr lang="en-US" smtClean="0"/>
              <a:t>7/7/2016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2" r:id="rId2"/>
    <p:sldLayoutId id="2147483661" r:id="rId3"/>
    <p:sldLayoutId id="2147483653" r:id="rId4"/>
    <p:sldLayoutId id="2147483656" r:id="rId5"/>
    <p:sldLayoutId id="2147483660" r:id="rId6"/>
  </p:sldLayoutIdLst>
  <p:hf hdr="0" ft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customers.microsoft.com/Pages/CustomerStory.aspx?recid=18653" TargetMode="External"/><Relationship Id="rId3" Type="http://schemas.openxmlformats.org/officeDocument/2006/relationships/hyperlink" Target="https://azure.microsoft.com/blog/the-walking-dead-no-mans-land-game-soars-to-1-with-azure-documentdb/" TargetMode="External"/><Relationship Id="rId7" Type="http://schemas.openxmlformats.org/officeDocument/2006/relationships/hyperlink" Target="https://customers.microsoft.com/Pages/CustomerStory.aspx?recid=18639"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ustomers.microsoft.com/Pages/CustomerStory.aspx?recid=18602" TargetMode="External"/><Relationship Id="rId5" Type="http://schemas.openxmlformats.org/officeDocument/2006/relationships/hyperlink" Target="https://azure.microsoft.com/blog/cortana-analytics-gallery-a-scalable-community-site-built-on-azure-documentdb/" TargetMode="External"/><Relationship Id="rId10" Type="http://schemas.openxmlformats.org/officeDocument/2006/relationships/hyperlink" Target="https://customers.microsoft.com/Pages/CustomerStory.aspx?recid=18667" TargetMode="External"/><Relationship Id="rId4" Type="http://schemas.openxmlformats.org/officeDocument/2006/relationships/hyperlink" Target="https://azure.microsoft.com/blog/how-halo-5-guardians-implemented-social-gameplay-using-azure-documentdb/" TargetMode="External"/><Relationship Id="rId9" Type="http://schemas.openxmlformats.org/officeDocument/2006/relationships/hyperlink" Target="https://customers.microsoft.com/Pages/CustomerStory.aspx?recid=18608"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en-us/documentation/articles/documentdb-import-dat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microsoft.com/en-us/download/details.aspx?id=46436" TargetMode="External"/><Relationship Id="rId4" Type="http://schemas.openxmlformats.org/officeDocument/2006/relationships/hyperlink" Target="https://github.com/azure/azure-documentdb-datamigrationtoo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hyperlink" Target="https://www.pluralsight.com/courses/azure-documentdb-introduction" TargetMode="External"/><Relationship Id="rId2" Type="http://schemas.openxmlformats.org/officeDocument/2006/relationships/hyperlink" Target="https://feedback.azure.com/forums/263030-documentdb" TargetMode="External"/><Relationship Id="rId1" Type="http://schemas.openxmlformats.org/officeDocument/2006/relationships/slideLayout" Target="../slideLayouts/slideLayout3.xml"/><Relationship Id="rId4" Type="http://schemas.openxmlformats.org/officeDocument/2006/relationships/hyperlink" Target="https://azure.microsoft.com/en-us/documentation/services/documentdb/"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endgameanalytics.com" TargetMode="External"/><Relationship Id="rId7" Type="http://schemas.openxmlformats.org/officeDocument/2006/relationships/image" Target="../media/image36.jpeg"/><Relationship Id="rId2" Type="http://schemas.openxmlformats.org/officeDocument/2006/relationships/hyperlink" Target="https://twitter.com/davidjeet" TargetMode="External"/><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hyperlink" Target="github.com/davidjeet" TargetMode="External"/><Relationship Id="rId4" Type="http://schemas.openxmlformats.org/officeDocument/2006/relationships/hyperlink" Target="http://www.linkedin.com/in/nosqlgu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The Empire Strikes Back – </a:t>
            </a:r>
            <a:br>
              <a:rPr lang="en-US" dirty="0"/>
            </a:br>
            <a:r>
              <a:rPr lang="en-US" dirty="0"/>
              <a:t>Azure DocumentDB</a:t>
            </a:r>
            <a:endParaRPr lang="fr-CA" dirty="0"/>
          </a:p>
        </p:txBody>
      </p:sp>
      <p:sp>
        <p:nvSpPr>
          <p:cNvPr id="3" name="Subtitle 2"/>
          <p:cNvSpPr>
            <a:spLocks noGrp="1"/>
          </p:cNvSpPr>
          <p:nvPr>
            <p:ph type="subTitle" idx="1"/>
          </p:nvPr>
        </p:nvSpPr>
        <p:spPr/>
        <p:txBody>
          <a:bodyPr/>
          <a:lstStyle/>
          <a:p>
            <a:r>
              <a:rPr lang="en-US"/>
              <a:t>David Green</a:t>
            </a:r>
            <a:br>
              <a:rPr lang="en-US"/>
            </a:br>
            <a:r>
              <a:rPr lang="en-US"/>
              <a:t>DevTeach July, 2016</a:t>
            </a:r>
            <a:endParaRPr lang="en-US" dirty="0"/>
          </a:p>
        </p:txBody>
      </p:sp>
    </p:spTree>
    <p:extLst>
      <p:ext uri="{BB962C8B-B14F-4D97-AF65-F5344CB8AC3E}">
        <p14:creationId xmlns:p14="http://schemas.microsoft.com/office/powerpoint/2010/main" val="794510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128" y="822961"/>
            <a:ext cx="4760656" cy="633700"/>
          </a:xfrm>
        </p:spPr>
        <p:txBody>
          <a:bodyPr/>
          <a:lstStyle/>
          <a:p>
            <a:r>
              <a:rPr lang="en-US" dirty="0"/>
              <a:t>DocumentDB in One Slide</a:t>
            </a:r>
          </a:p>
        </p:txBody>
      </p:sp>
      <p:sp>
        <p:nvSpPr>
          <p:cNvPr id="6" name="Text Placeholder 5"/>
          <p:cNvSpPr>
            <a:spLocks noGrp="1"/>
          </p:cNvSpPr>
          <p:nvPr>
            <p:ph type="body" sz="half" idx="2"/>
          </p:nvPr>
        </p:nvSpPr>
        <p:spPr>
          <a:xfrm>
            <a:off x="0" y="1675244"/>
            <a:ext cx="6050279" cy="4706305"/>
          </a:xfrm>
        </p:spPr>
        <p:txBody>
          <a:bodyPr>
            <a:noAutofit/>
          </a:bodyPr>
          <a:lstStyle/>
          <a:p>
            <a:pPr marL="285750" indent="-285750">
              <a:buFont typeface="Wingdings" panose="05000000000000000000" pitchFamily="2" charset="2"/>
              <a:buChar char="§"/>
            </a:pPr>
            <a:r>
              <a:rPr lang="en-US" sz="2000" dirty="0"/>
              <a:t>Simple HTTP RESTful model. </a:t>
            </a:r>
          </a:p>
          <a:p>
            <a:pPr marL="285750" indent="-285750">
              <a:buFont typeface="Wingdings" panose="05000000000000000000" pitchFamily="2" charset="2"/>
              <a:buChar char="§"/>
            </a:pPr>
            <a:r>
              <a:rPr lang="en-US" sz="2000" dirty="0"/>
              <a:t>All resources are uniquely addressable by a URI.</a:t>
            </a:r>
          </a:p>
          <a:p>
            <a:pPr marL="285750" indent="-285750">
              <a:buFont typeface="Wingdings" panose="05000000000000000000" pitchFamily="2" charset="2"/>
              <a:buChar char="§"/>
            </a:pPr>
            <a:r>
              <a:rPr lang="en-US" sz="2000" dirty="0"/>
              <a:t>Access can be via any client that supports HTTP. Libraries for; Node, .NET, Python, JS .</a:t>
            </a:r>
          </a:p>
          <a:p>
            <a:pPr marL="285750" indent="-285750">
              <a:buFont typeface="Wingdings" panose="05000000000000000000" pitchFamily="2" charset="2"/>
              <a:buChar char="§"/>
            </a:pPr>
            <a:r>
              <a:rPr lang="en-US" sz="2000" dirty="0"/>
              <a:t>Partitioned for scale out and replicated for HA. Tunable indexing &amp; consistency.</a:t>
            </a:r>
          </a:p>
          <a:p>
            <a:pPr marL="285750" indent="-285750">
              <a:buFont typeface="Wingdings" panose="05000000000000000000" pitchFamily="2" charset="2"/>
              <a:buChar char="§"/>
            </a:pPr>
            <a:r>
              <a:rPr lang="en-US" sz="2000" dirty="0"/>
              <a:t>Granular access control through item level permissions</a:t>
            </a:r>
          </a:p>
          <a:p>
            <a:pPr marL="285750" indent="-285750">
              <a:buFont typeface="Wingdings" panose="05000000000000000000" pitchFamily="2" charset="2"/>
              <a:buChar char="§"/>
            </a:pPr>
            <a:r>
              <a:rPr lang="en-US" sz="2000" dirty="0"/>
              <a:t>Attachments stored in Azure Blobs and support document lifecycle.</a:t>
            </a:r>
          </a:p>
          <a:p>
            <a:pPr marL="285750" indent="-285750">
              <a:buFont typeface="Wingdings" panose="05000000000000000000" pitchFamily="2" charset="2"/>
              <a:buChar char="§"/>
            </a:pPr>
            <a:r>
              <a:rPr lang="en-US" sz="2000" dirty="0"/>
              <a:t>T-SQL like programmability.</a:t>
            </a:r>
          </a:p>
          <a:p>
            <a:pPr marL="285750" indent="-285750">
              <a:buFont typeface="Wingdings" panose="05000000000000000000" pitchFamily="2" charset="2"/>
              <a:buChar char="§"/>
            </a:pPr>
            <a:r>
              <a:rPr lang="en-US" sz="2000" dirty="0"/>
              <a:t>Customers buy storage and throughput capacity basis at account level.</a:t>
            </a:r>
          </a:p>
        </p:txBody>
      </p:sp>
      <p:sp>
        <p:nvSpPr>
          <p:cNvPr id="2" name="Date Placeholder 1"/>
          <p:cNvSpPr>
            <a:spLocks noGrp="1"/>
          </p:cNvSpPr>
          <p:nvPr>
            <p:ph type="dt" sz="half" idx="10"/>
          </p:nvPr>
        </p:nvSpPr>
        <p:spPr>
          <a:xfrm>
            <a:off x="1024129" y="6470704"/>
            <a:ext cx="2154143" cy="274320"/>
          </a:xfrm>
        </p:spPr>
        <p:txBody>
          <a:bodyPr/>
          <a:lstStyle/>
          <a:p>
            <a:fld id="{6617BC79-A52D-4498-B9CB-EA81DCD68466}" type="datetime1">
              <a:rPr lang="en-US" smtClean="0"/>
              <a:t>7/7/2016</a:t>
            </a:fld>
            <a:endParaRPr lang="en-US" dirty="0"/>
          </a:p>
        </p:txBody>
      </p:sp>
      <p:sp>
        <p:nvSpPr>
          <p:cNvPr id="7" name="Slide Number Placeholder 6"/>
          <p:cNvSpPr>
            <a:spLocks noGrp="1"/>
          </p:cNvSpPr>
          <p:nvPr>
            <p:ph type="sldNum" sz="quarter" idx="12"/>
          </p:nvPr>
        </p:nvSpPr>
        <p:spPr>
          <a:xfrm>
            <a:off x="10837333" y="6470704"/>
            <a:ext cx="973667" cy="274320"/>
          </a:xfrm>
        </p:spPr>
        <p:txBody>
          <a:bodyPr/>
          <a:lstStyle/>
          <a:p>
            <a:fld id="{4FAB73BC-B049-4115-A692-8D63A059BFB8}" type="slidenum">
              <a:rPr lang="en-US" smtClean="0"/>
              <a:t>10</a:t>
            </a:fld>
            <a:endParaRPr lang="en-US" dirty="0"/>
          </a:p>
        </p:txBody>
      </p:sp>
      <p:pic>
        <p:nvPicPr>
          <p:cNvPr id="10" name="Picture 2" descr="DocumentDB hierarchical resourc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398" y="822961"/>
            <a:ext cx="6021630" cy="4384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090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721677-CBE2-4CC0-97F9-E0979B41DE1A}" type="datetime1">
              <a:rPr lang="en-US" smtClean="0"/>
              <a:t>7/7/2016</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11</a:t>
            </a:fld>
            <a:endParaRPr lang="en-US" dirty="0"/>
          </a:p>
        </p:txBody>
      </p:sp>
      <p:sp>
        <p:nvSpPr>
          <p:cNvPr id="2" name="Title 1"/>
          <p:cNvSpPr>
            <a:spLocks noGrp="1"/>
          </p:cNvSpPr>
          <p:nvPr>
            <p:ph type="title"/>
          </p:nvPr>
        </p:nvSpPr>
        <p:spPr>
          <a:xfrm>
            <a:off x="911521" y="710946"/>
            <a:ext cx="9720072" cy="966075"/>
          </a:xfrm>
        </p:spPr>
        <p:txBody>
          <a:bodyPr/>
          <a:lstStyle/>
          <a:p>
            <a:r>
              <a:rPr lang="en-US" dirty="0"/>
              <a:t>DocumentDB Resource URI Syntax for REST</a:t>
            </a:r>
          </a:p>
        </p:txBody>
      </p:sp>
      <p:pic>
        <p:nvPicPr>
          <p:cNvPr id="6" name="Picture 5"/>
          <p:cNvPicPr>
            <a:picLocks noChangeAspect="1"/>
          </p:cNvPicPr>
          <p:nvPr/>
        </p:nvPicPr>
        <p:blipFill>
          <a:blip r:embed="rId3"/>
          <a:stretch>
            <a:fillRect/>
          </a:stretch>
        </p:blipFill>
        <p:spPr>
          <a:xfrm>
            <a:off x="1311275" y="1543372"/>
            <a:ext cx="8518525" cy="4755827"/>
          </a:xfrm>
          <a:prstGeom prst="rect">
            <a:avLst/>
          </a:prstGeom>
        </p:spPr>
      </p:pic>
    </p:spTree>
    <p:extLst>
      <p:ext uri="{BB962C8B-B14F-4D97-AF65-F5344CB8AC3E}">
        <p14:creationId xmlns:p14="http://schemas.microsoft.com/office/powerpoint/2010/main" val="84019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721677-CBE2-4CC0-97F9-E0979B41DE1A}" type="datetime1">
              <a:rPr lang="en-US" smtClean="0"/>
              <a:t>7/7/2016</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12</a:t>
            </a:fld>
            <a:endParaRPr lang="en-US" dirty="0"/>
          </a:p>
        </p:txBody>
      </p:sp>
      <p:sp>
        <p:nvSpPr>
          <p:cNvPr id="2" name="Title 1"/>
          <p:cNvSpPr>
            <a:spLocks noGrp="1"/>
          </p:cNvSpPr>
          <p:nvPr>
            <p:ph type="title"/>
          </p:nvPr>
        </p:nvSpPr>
        <p:spPr>
          <a:xfrm>
            <a:off x="911521" y="710946"/>
            <a:ext cx="9720072" cy="966075"/>
          </a:xfrm>
        </p:spPr>
        <p:txBody>
          <a:bodyPr/>
          <a:lstStyle/>
          <a:p>
            <a:r>
              <a:rPr lang="en-US" dirty="0"/>
              <a:t>SAMPLE Document DB Document</a:t>
            </a:r>
          </a:p>
        </p:txBody>
      </p:sp>
      <p:pic>
        <p:nvPicPr>
          <p:cNvPr id="21" name="Picture 20"/>
          <p:cNvPicPr>
            <a:picLocks noChangeAspect="1"/>
          </p:cNvPicPr>
          <p:nvPr/>
        </p:nvPicPr>
        <p:blipFill>
          <a:blip r:embed="rId2"/>
          <a:stretch>
            <a:fillRect/>
          </a:stretch>
        </p:blipFill>
        <p:spPr>
          <a:xfrm>
            <a:off x="2101200" y="1485900"/>
            <a:ext cx="6779155" cy="4757495"/>
          </a:xfrm>
          <a:prstGeom prst="rect">
            <a:avLst/>
          </a:prstGeom>
        </p:spPr>
      </p:pic>
    </p:spTree>
    <p:extLst>
      <p:ext uri="{BB962C8B-B14F-4D97-AF65-F5344CB8AC3E}">
        <p14:creationId xmlns:p14="http://schemas.microsoft.com/office/powerpoint/2010/main" val="152008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0FF20D7-AB5C-4FF6-B9D3-06AE38DF5293}"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13</a:t>
            </a:fld>
            <a:endParaRPr lang="en-US" dirty="0"/>
          </a:p>
        </p:txBody>
      </p:sp>
      <p:sp>
        <p:nvSpPr>
          <p:cNvPr id="11" name="Title 10"/>
          <p:cNvSpPr>
            <a:spLocks noGrp="1"/>
          </p:cNvSpPr>
          <p:nvPr>
            <p:ph type="title"/>
          </p:nvPr>
        </p:nvSpPr>
        <p:spPr>
          <a:xfrm>
            <a:off x="858584" y="868320"/>
            <a:ext cx="6608705" cy="737295"/>
          </a:xfrm>
        </p:spPr>
        <p:txBody>
          <a:bodyPr>
            <a:normAutofit fontScale="90000"/>
          </a:bodyPr>
          <a:lstStyle/>
          <a:p>
            <a:r>
              <a:rPr lang="en-US" sz="4800" dirty="0"/>
              <a:t>USE CASES (Technical PERSPECTIVE)</a:t>
            </a:r>
          </a:p>
        </p:txBody>
      </p:sp>
      <p:sp>
        <p:nvSpPr>
          <p:cNvPr id="2" name="TextBox 1"/>
          <p:cNvSpPr txBox="1"/>
          <p:nvPr/>
        </p:nvSpPr>
        <p:spPr>
          <a:xfrm>
            <a:off x="1198884" y="1797758"/>
            <a:ext cx="3372205" cy="584775"/>
          </a:xfrm>
          <a:prstGeom prst="rect">
            <a:avLst/>
          </a:prstGeom>
          <a:noFill/>
        </p:spPr>
        <p:txBody>
          <a:bodyPr wrap="none" rtlCol="0">
            <a:spAutoFit/>
          </a:bodyPr>
          <a:lstStyle/>
          <a:p>
            <a:r>
              <a:rPr lang="en-US" sz="3200" dirty="0">
                <a:solidFill>
                  <a:schemeClr val="accent1"/>
                </a:solidFill>
              </a:rPr>
              <a:t>General Principle 1</a:t>
            </a:r>
          </a:p>
        </p:txBody>
      </p:sp>
      <p:sp>
        <p:nvSpPr>
          <p:cNvPr id="8" name="TextBox 7"/>
          <p:cNvSpPr txBox="1"/>
          <p:nvPr/>
        </p:nvSpPr>
        <p:spPr>
          <a:xfrm>
            <a:off x="1286629" y="2288581"/>
            <a:ext cx="9101709" cy="1384995"/>
          </a:xfrm>
          <a:prstGeom prst="rect">
            <a:avLst/>
          </a:prstGeom>
          <a:noFill/>
        </p:spPr>
        <p:txBody>
          <a:bodyPr wrap="square" rtlCol="0">
            <a:spAutoFit/>
          </a:bodyPr>
          <a:lstStyle/>
          <a:p>
            <a:r>
              <a:rPr lang="en-US" sz="2800" dirty="0"/>
              <a:t>Know your use case. Do not force fit a technology for a problem. Rather, choose the technology that best aligns with solving your problem.</a:t>
            </a:r>
          </a:p>
        </p:txBody>
      </p:sp>
      <p:sp>
        <p:nvSpPr>
          <p:cNvPr id="9" name="TextBox 8"/>
          <p:cNvSpPr txBox="1"/>
          <p:nvPr/>
        </p:nvSpPr>
        <p:spPr>
          <a:xfrm>
            <a:off x="1198884" y="3949565"/>
            <a:ext cx="3372205" cy="584775"/>
          </a:xfrm>
          <a:prstGeom prst="rect">
            <a:avLst/>
          </a:prstGeom>
          <a:noFill/>
        </p:spPr>
        <p:txBody>
          <a:bodyPr wrap="none" rtlCol="0">
            <a:spAutoFit/>
          </a:bodyPr>
          <a:lstStyle/>
          <a:p>
            <a:r>
              <a:rPr lang="en-US" sz="3200" dirty="0">
                <a:solidFill>
                  <a:schemeClr val="accent1"/>
                </a:solidFill>
              </a:rPr>
              <a:t>General Principle 2</a:t>
            </a:r>
          </a:p>
        </p:txBody>
      </p:sp>
      <p:sp>
        <p:nvSpPr>
          <p:cNvPr id="10" name="TextBox 9"/>
          <p:cNvSpPr txBox="1"/>
          <p:nvPr/>
        </p:nvSpPr>
        <p:spPr>
          <a:xfrm>
            <a:off x="1286629" y="4440388"/>
            <a:ext cx="9393940" cy="1815882"/>
          </a:xfrm>
          <a:prstGeom prst="rect">
            <a:avLst/>
          </a:prstGeom>
          <a:noFill/>
        </p:spPr>
        <p:txBody>
          <a:bodyPr wrap="square" rtlCol="0">
            <a:spAutoFit/>
          </a:bodyPr>
          <a:lstStyle/>
          <a:p>
            <a:r>
              <a:rPr lang="en-US" sz="2800" dirty="0"/>
              <a:t>Figure out the operation(s) you do the most and optimize for those cases. If you have an existing product, gather metrics about current usage patterns (e.g. reads/writes per second) to help guide you.</a:t>
            </a:r>
          </a:p>
        </p:txBody>
      </p:sp>
    </p:spTree>
    <p:extLst>
      <p:ext uri="{BB962C8B-B14F-4D97-AF65-F5344CB8AC3E}">
        <p14:creationId xmlns:p14="http://schemas.microsoft.com/office/powerpoint/2010/main" val="2665817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0FF20D7-AB5C-4FF6-B9D3-06AE38DF5293}"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14</a:t>
            </a:fld>
            <a:endParaRPr lang="en-US" dirty="0"/>
          </a:p>
        </p:txBody>
      </p:sp>
      <p:sp>
        <p:nvSpPr>
          <p:cNvPr id="11" name="Title 10"/>
          <p:cNvSpPr>
            <a:spLocks noGrp="1"/>
          </p:cNvSpPr>
          <p:nvPr>
            <p:ph type="title"/>
          </p:nvPr>
        </p:nvSpPr>
        <p:spPr>
          <a:xfrm>
            <a:off x="858584" y="868321"/>
            <a:ext cx="6608705" cy="597606"/>
          </a:xfrm>
        </p:spPr>
        <p:txBody>
          <a:bodyPr>
            <a:normAutofit fontScale="90000"/>
          </a:bodyPr>
          <a:lstStyle/>
          <a:p>
            <a:r>
              <a:rPr lang="en-US" sz="4800" dirty="0"/>
              <a:t>USE CASES (BUSINESS PERSPECTIVE)</a:t>
            </a:r>
          </a:p>
        </p:txBody>
      </p:sp>
      <p:sp>
        <p:nvSpPr>
          <p:cNvPr id="3" name="Rounded Rectangle 2"/>
          <p:cNvSpPr/>
          <p:nvPr/>
        </p:nvSpPr>
        <p:spPr>
          <a:xfrm>
            <a:off x="3027452" y="1580922"/>
            <a:ext cx="2618973" cy="135683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Document Management systems</a:t>
            </a:r>
          </a:p>
        </p:txBody>
      </p:sp>
      <p:sp>
        <p:nvSpPr>
          <p:cNvPr id="10" name="Rounded Rectangle 9"/>
          <p:cNvSpPr/>
          <p:nvPr/>
        </p:nvSpPr>
        <p:spPr>
          <a:xfrm>
            <a:off x="5890265" y="1618919"/>
            <a:ext cx="2533523" cy="1356835"/>
          </a:xfrm>
          <a:prstGeom prst="roundRect">
            <a:avLst/>
          </a:pr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E-commerce (catalog portion only)</a:t>
            </a:r>
          </a:p>
        </p:txBody>
      </p:sp>
      <p:sp>
        <p:nvSpPr>
          <p:cNvPr id="12" name="Rounded Rectangle 11"/>
          <p:cNvSpPr/>
          <p:nvPr/>
        </p:nvSpPr>
        <p:spPr>
          <a:xfrm>
            <a:off x="3109288" y="3141653"/>
            <a:ext cx="2537137" cy="1356835"/>
          </a:xfrm>
          <a:prstGeom prst="round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Archiving/event logging</a:t>
            </a:r>
          </a:p>
        </p:txBody>
      </p:sp>
      <p:sp>
        <p:nvSpPr>
          <p:cNvPr id="13" name="Rounded Rectangle 12"/>
          <p:cNvSpPr/>
          <p:nvPr/>
        </p:nvSpPr>
        <p:spPr>
          <a:xfrm>
            <a:off x="5890265" y="3149325"/>
            <a:ext cx="2533523" cy="1356835"/>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Gaming</a:t>
            </a:r>
          </a:p>
        </p:txBody>
      </p:sp>
      <p:sp>
        <p:nvSpPr>
          <p:cNvPr id="14" name="Rounded Rectangle 13"/>
          <p:cNvSpPr/>
          <p:nvPr/>
        </p:nvSpPr>
        <p:spPr>
          <a:xfrm>
            <a:off x="3109288" y="4702383"/>
            <a:ext cx="2537137" cy="1356835"/>
          </a:xfrm>
          <a:prstGeom prst="roundRect">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Mobile</a:t>
            </a:r>
          </a:p>
        </p:txBody>
      </p:sp>
      <p:sp>
        <p:nvSpPr>
          <p:cNvPr id="15" name="Rounded Rectangle 14"/>
          <p:cNvSpPr/>
          <p:nvPr/>
        </p:nvSpPr>
        <p:spPr>
          <a:xfrm>
            <a:off x="5890264" y="4702383"/>
            <a:ext cx="2533523" cy="1356835"/>
          </a:xfrm>
          <a:prstGeom prst="round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Real time analytics (based on logging)</a:t>
            </a:r>
          </a:p>
        </p:txBody>
      </p:sp>
    </p:spTree>
    <p:extLst>
      <p:ext uri="{BB962C8B-B14F-4D97-AF65-F5344CB8AC3E}">
        <p14:creationId xmlns:p14="http://schemas.microsoft.com/office/powerpoint/2010/main" val="2423444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0FF20D7-AB5C-4FF6-B9D3-06AE38DF5293}"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15</a:t>
            </a:fld>
            <a:endParaRPr lang="en-US" dirty="0"/>
          </a:p>
        </p:txBody>
      </p:sp>
      <p:sp>
        <p:nvSpPr>
          <p:cNvPr id="11" name="Title 10"/>
          <p:cNvSpPr>
            <a:spLocks noGrp="1"/>
          </p:cNvSpPr>
          <p:nvPr>
            <p:ph type="title"/>
          </p:nvPr>
        </p:nvSpPr>
        <p:spPr>
          <a:xfrm>
            <a:off x="858584" y="868321"/>
            <a:ext cx="6608705" cy="597606"/>
          </a:xfrm>
        </p:spPr>
        <p:txBody>
          <a:bodyPr>
            <a:normAutofit fontScale="90000"/>
          </a:bodyPr>
          <a:lstStyle/>
          <a:p>
            <a:r>
              <a:rPr lang="en-US" sz="4800" dirty="0"/>
              <a:t>Who USES THIS CURRRENTLY?</a:t>
            </a:r>
          </a:p>
        </p:txBody>
      </p:sp>
      <p:sp>
        <p:nvSpPr>
          <p:cNvPr id="7" name="Rectangle 6"/>
          <p:cNvSpPr/>
          <p:nvPr/>
        </p:nvSpPr>
        <p:spPr>
          <a:xfrm>
            <a:off x="165100" y="1729241"/>
            <a:ext cx="12369800" cy="4478149"/>
          </a:xfrm>
          <a:prstGeom prst="rect">
            <a:avLst/>
          </a:prstGeom>
        </p:spPr>
        <p:txBody>
          <a:bodyPr wrap="square">
            <a:spAutoFit/>
          </a:bodyPr>
          <a:lstStyle/>
          <a:p>
            <a:pPr>
              <a:buFont typeface="Arial" panose="020B0604020202020204" pitchFamily="34" charset="0"/>
              <a:buChar char="•"/>
            </a:pPr>
            <a:r>
              <a:rPr lang="en-US" sz="1900" dirty="0">
                <a:solidFill>
                  <a:srgbClr val="00ABEC"/>
                </a:solidFill>
                <a:latin typeface="Segoe UI" panose="020B0502040204020203" pitchFamily="34" charset="0"/>
                <a:hlinkClick r:id="rId3"/>
              </a:rPr>
              <a:t>Next Games</a:t>
            </a:r>
            <a:r>
              <a:rPr lang="en-US" sz="1900" dirty="0">
                <a:solidFill>
                  <a:srgbClr val="505050"/>
                </a:solidFill>
                <a:latin typeface="Segoe UI" panose="020B0502040204020203" pitchFamily="34" charset="0"/>
              </a:rPr>
              <a:t>. The Walking Dead: No Man's Land game soars to #1 supported by Azure DocumentDB.</a:t>
            </a:r>
            <a:br>
              <a:rPr lang="en-US" sz="1900" dirty="0">
                <a:solidFill>
                  <a:srgbClr val="505050"/>
                </a:solidFill>
                <a:latin typeface="Segoe UI" panose="020B0502040204020203" pitchFamily="34" charset="0"/>
              </a:rPr>
            </a:br>
            <a:endParaRPr lang="en-US" sz="1900" dirty="0">
              <a:solidFill>
                <a:srgbClr val="505050"/>
              </a:solidFill>
              <a:latin typeface="Segoe UI" panose="020B0502040204020203" pitchFamily="34" charset="0"/>
            </a:endParaRPr>
          </a:p>
          <a:p>
            <a:pPr>
              <a:buFont typeface="Arial" panose="020B0604020202020204" pitchFamily="34" charset="0"/>
              <a:buChar char="•"/>
            </a:pPr>
            <a:r>
              <a:rPr lang="en-US" sz="1900" dirty="0">
                <a:solidFill>
                  <a:srgbClr val="00ABEC"/>
                </a:solidFill>
                <a:latin typeface="Segoe UI" panose="020B0502040204020203" pitchFamily="34" charset="0"/>
                <a:hlinkClick r:id="rId4"/>
              </a:rPr>
              <a:t>Halo</a:t>
            </a:r>
            <a:r>
              <a:rPr lang="en-US" sz="1900" dirty="0">
                <a:solidFill>
                  <a:srgbClr val="505050"/>
                </a:solidFill>
                <a:latin typeface="Segoe UI" panose="020B0502040204020203" pitchFamily="34" charset="0"/>
              </a:rPr>
              <a:t>. How Halo 5 implemented social gameplay using Azure DocumentDB.</a:t>
            </a:r>
            <a:br>
              <a:rPr lang="en-US" sz="1900" dirty="0">
                <a:solidFill>
                  <a:srgbClr val="505050"/>
                </a:solidFill>
                <a:latin typeface="Segoe UI" panose="020B0502040204020203" pitchFamily="34" charset="0"/>
              </a:rPr>
            </a:br>
            <a:endParaRPr lang="en-US" sz="1900" dirty="0">
              <a:solidFill>
                <a:srgbClr val="505050"/>
              </a:solidFill>
              <a:latin typeface="Segoe UI" panose="020B0502040204020203" pitchFamily="34" charset="0"/>
            </a:endParaRPr>
          </a:p>
          <a:p>
            <a:pPr>
              <a:buFont typeface="Arial" panose="020B0604020202020204" pitchFamily="34" charset="0"/>
              <a:buChar char="•"/>
            </a:pPr>
            <a:r>
              <a:rPr lang="en-US" sz="1900" dirty="0">
                <a:solidFill>
                  <a:srgbClr val="00ABEC"/>
                </a:solidFill>
                <a:latin typeface="Segoe UI" panose="020B0502040204020203" pitchFamily="34" charset="0"/>
                <a:hlinkClick r:id="rId5"/>
              </a:rPr>
              <a:t>Cortana Analytics Gallery</a:t>
            </a:r>
            <a:r>
              <a:rPr lang="en-US" sz="1900" dirty="0">
                <a:solidFill>
                  <a:srgbClr val="505050"/>
                </a:solidFill>
                <a:latin typeface="Segoe UI" panose="020B0502040204020203" pitchFamily="34" charset="0"/>
              </a:rPr>
              <a:t>. Cortana Analytics Gallery - a scalable community site built on Azure DocumentDB.</a:t>
            </a:r>
            <a:br>
              <a:rPr lang="en-US" sz="1900" dirty="0">
                <a:solidFill>
                  <a:srgbClr val="505050"/>
                </a:solidFill>
                <a:latin typeface="Segoe UI" panose="020B0502040204020203" pitchFamily="34" charset="0"/>
              </a:rPr>
            </a:br>
            <a:endParaRPr lang="en-US" sz="1900" dirty="0">
              <a:solidFill>
                <a:srgbClr val="505050"/>
              </a:solidFill>
              <a:latin typeface="Segoe UI" panose="020B0502040204020203" pitchFamily="34" charset="0"/>
            </a:endParaRPr>
          </a:p>
          <a:p>
            <a:pPr>
              <a:buFont typeface="Arial" panose="020B0604020202020204" pitchFamily="34" charset="0"/>
              <a:buChar char="•"/>
            </a:pPr>
            <a:r>
              <a:rPr lang="en-US" sz="1900" dirty="0">
                <a:solidFill>
                  <a:srgbClr val="00ABEC"/>
                </a:solidFill>
                <a:latin typeface="Segoe UI" panose="020B0502040204020203" pitchFamily="34" charset="0"/>
                <a:hlinkClick r:id="rId6"/>
              </a:rPr>
              <a:t>Breeze</a:t>
            </a:r>
            <a:r>
              <a:rPr lang="en-US" sz="1900" dirty="0">
                <a:solidFill>
                  <a:srgbClr val="505050"/>
                </a:solidFill>
                <a:latin typeface="Segoe UI" panose="020B0502040204020203" pitchFamily="34" charset="0"/>
              </a:rPr>
              <a:t>. Leading Integrator Gives Multinational Firms Global Insight in Minutes with Flexible Cloud Technologies.</a:t>
            </a:r>
            <a:br>
              <a:rPr lang="en-US" sz="1900" dirty="0">
                <a:solidFill>
                  <a:srgbClr val="505050"/>
                </a:solidFill>
                <a:latin typeface="Segoe UI" panose="020B0502040204020203" pitchFamily="34" charset="0"/>
              </a:rPr>
            </a:br>
            <a:endParaRPr lang="en-US" sz="1900" dirty="0">
              <a:solidFill>
                <a:srgbClr val="505050"/>
              </a:solidFill>
              <a:latin typeface="Segoe UI" panose="020B0502040204020203" pitchFamily="34" charset="0"/>
            </a:endParaRPr>
          </a:p>
          <a:p>
            <a:pPr>
              <a:buFont typeface="Arial" panose="020B0604020202020204" pitchFamily="34" charset="0"/>
              <a:buChar char="•"/>
            </a:pPr>
            <a:r>
              <a:rPr lang="en-US" sz="1900" dirty="0">
                <a:solidFill>
                  <a:srgbClr val="00ABEC"/>
                </a:solidFill>
                <a:latin typeface="Segoe UI" panose="020B0502040204020203" pitchFamily="34" charset="0"/>
                <a:hlinkClick r:id="rId7"/>
              </a:rPr>
              <a:t>News Republic</a:t>
            </a:r>
            <a:r>
              <a:rPr lang="en-US" sz="1900" dirty="0">
                <a:solidFill>
                  <a:srgbClr val="505050"/>
                </a:solidFill>
                <a:latin typeface="Segoe UI" panose="020B0502040204020203" pitchFamily="34" charset="0"/>
              </a:rPr>
              <a:t>. Adding intelligence to the news to provide information with purpose for engaged citizens.</a:t>
            </a:r>
            <a:br>
              <a:rPr lang="en-US" sz="1900" dirty="0">
                <a:solidFill>
                  <a:srgbClr val="505050"/>
                </a:solidFill>
                <a:latin typeface="Segoe UI" panose="020B0502040204020203" pitchFamily="34" charset="0"/>
              </a:rPr>
            </a:br>
            <a:endParaRPr lang="en-US" sz="1900" dirty="0">
              <a:solidFill>
                <a:srgbClr val="505050"/>
              </a:solidFill>
              <a:latin typeface="Segoe UI" panose="020B0502040204020203" pitchFamily="34" charset="0"/>
            </a:endParaRPr>
          </a:p>
          <a:p>
            <a:pPr>
              <a:buFont typeface="Arial" panose="020B0604020202020204" pitchFamily="34" charset="0"/>
              <a:buChar char="•"/>
            </a:pPr>
            <a:r>
              <a:rPr lang="en-US" sz="1900" dirty="0">
                <a:solidFill>
                  <a:srgbClr val="00ABEC"/>
                </a:solidFill>
                <a:latin typeface="Segoe UI" panose="020B0502040204020203" pitchFamily="34" charset="0"/>
                <a:hlinkClick r:id="rId8"/>
              </a:rPr>
              <a:t>SGS International</a:t>
            </a:r>
            <a:r>
              <a:rPr lang="en-US" sz="1900" dirty="0">
                <a:solidFill>
                  <a:srgbClr val="505050"/>
                </a:solidFill>
                <a:latin typeface="Segoe UI" panose="020B0502040204020203" pitchFamily="34" charset="0"/>
              </a:rPr>
              <a:t>. For consistent color across the globe, major brands turn to SGS. And SGS turns to Azure.</a:t>
            </a:r>
            <a:br>
              <a:rPr lang="en-US" sz="1900" dirty="0">
                <a:solidFill>
                  <a:srgbClr val="505050"/>
                </a:solidFill>
                <a:latin typeface="Segoe UI" panose="020B0502040204020203" pitchFamily="34" charset="0"/>
              </a:rPr>
            </a:br>
            <a:endParaRPr lang="en-US" sz="1900" dirty="0">
              <a:solidFill>
                <a:srgbClr val="505050"/>
              </a:solidFill>
              <a:latin typeface="Segoe UI" panose="020B0502040204020203" pitchFamily="34" charset="0"/>
            </a:endParaRPr>
          </a:p>
          <a:p>
            <a:pPr>
              <a:buFont typeface="Arial" panose="020B0604020202020204" pitchFamily="34" charset="0"/>
              <a:buChar char="•"/>
            </a:pPr>
            <a:r>
              <a:rPr lang="en-US" sz="1900" dirty="0">
                <a:solidFill>
                  <a:srgbClr val="00ABEC"/>
                </a:solidFill>
                <a:latin typeface="Segoe UI" panose="020B0502040204020203" pitchFamily="34" charset="0"/>
                <a:hlinkClick r:id="rId9"/>
              </a:rPr>
              <a:t>Telenor</a:t>
            </a:r>
            <a:r>
              <a:rPr lang="en-US" sz="1900" dirty="0">
                <a:solidFill>
                  <a:srgbClr val="505050"/>
                </a:solidFill>
                <a:latin typeface="Segoe UI" panose="020B0502040204020203" pitchFamily="34" charset="0"/>
              </a:rPr>
              <a:t>. Global leader Telenor uses the cloud to move with the speed of a startup.</a:t>
            </a:r>
            <a:br>
              <a:rPr lang="en-US" sz="1900" dirty="0">
                <a:solidFill>
                  <a:srgbClr val="505050"/>
                </a:solidFill>
                <a:latin typeface="Segoe UI" panose="020B0502040204020203" pitchFamily="34" charset="0"/>
              </a:rPr>
            </a:br>
            <a:endParaRPr lang="en-US" sz="1900" dirty="0">
              <a:solidFill>
                <a:srgbClr val="505050"/>
              </a:solidFill>
              <a:latin typeface="Segoe UI" panose="020B0502040204020203" pitchFamily="34" charset="0"/>
            </a:endParaRPr>
          </a:p>
          <a:p>
            <a:pPr>
              <a:buFont typeface="Arial" panose="020B0604020202020204" pitchFamily="34" charset="0"/>
              <a:buChar char="•"/>
            </a:pPr>
            <a:r>
              <a:rPr lang="en-US" sz="1900" dirty="0">
                <a:solidFill>
                  <a:srgbClr val="00ABEC"/>
                </a:solidFill>
                <a:latin typeface="Segoe UI" panose="020B0502040204020203" pitchFamily="34" charset="0"/>
                <a:hlinkClick r:id="rId10"/>
              </a:rPr>
              <a:t>XOMNI</a:t>
            </a:r>
            <a:r>
              <a:rPr lang="en-US" sz="1900" dirty="0">
                <a:solidFill>
                  <a:srgbClr val="505050"/>
                </a:solidFill>
                <a:latin typeface="Segoe UI" panose="020B0502040204020203" pitchFamily="34" charset="0"/>
              </a:rPr>
              <a:t>. The store of the future runs on speedy search and the easy flow of data.</a:t>
            </a:r>
            <a:endParaRPr lang="en-US" sz="1900" b="0" i="0" dirty="0">
              <a:solidFill>
                <a:srgbClr val="505050"/>
              </a:solidFill>
              <a:effectLst/>
              <a:latin typeface="Segoe UI" panose="020B0502040204020203" pitchFamily="34" charset="0"/>
            </a:endParaRPr>
          </a:p>
        </p:txBody>
      </p:sp>
    </p:spTree>
    <p:extLst>
      <p:ext uri="{BB962C8B-B14F-4D97-AF65-F5344CB8AC3E}">
        <p14:creationId xmlns:p14="http://schemas.microsoft.com/office/powerpoint/2010/main" val="2726435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128" y="822961"/>
            <a:ext cx="4662994" cy="719073"/>
          </a:xfrm>
        </p:spPr>
        <p:txBody>
          <a:bodyPr/>
          <a:lstStyle/>
          <a:p>
            <a:r>
              <a:rPr lang="fr-CA" dirty="0"/>
              <a:t>Agenda</a:t>
            </a:r>
          </a:p>
        </p:txBody>
      </p:sp>
      <p:sp>
        <p:nvSpPr>
          <p:cNvPr id="6" name="Text Placeholder 5"/>
          <p:cNvSpPr>
            <a:spLocks noGrp="1"/>
          </p:cNvSpPr>
          <p:nvPr>
            <p:ph type="body" sz="half" idx="2"/>
          </p:nvPr>
        </p:nvSpPr>
        <p:spPr>
          <a:xfrm>
            <a:off x="1024128" y="1732547"/>
            <a:ext cx="4662994" cy="4387166"/>
          </a:xfrm>
        </p:spPr>
        <p:txBody>
          <a:bodyPr>
            <a:noAutofit/>
          </a:bodyPr>
          <a:lstStyle/>
          <a:p>
            <a:r>
              <a:rPr lang="en-US" sz="2000" dirty="0"/>
              <a:t>Azure, NoSQL, and DocumentDB</a:t>
            </a:r>
            <a:br>
              <a:rPr lang="en-US" sz="2000" dirty="0"/>
            </a:br>
            <a:r>
              <a:rPr lang="en-US" sz="2000" dirty="0"/>
              <a:t> </a:t>
            </a:r>
          </a:p>
          <a:p>
            <a:r>
              <a:rPr lang="en-US" sz="2000" b="1" dirty="0">
                <a:solidFill>
                  <a:srgbClr val="FF0000"/>
                </a:solidFill>
              </a:rPr>
              <a:t>Getting up and Running in Azure</a:t>
            </a:r>
            <a:br>
              <a:rPr lang="en-US" sz="2000" dirty="0"/>
            </a:br>
            <a:endParaRPr lang="en-US" sz="2000" dirty="0"/>
          </a:p>
          <a:p>
            <a:r>
              <a:rPr lang="en-US" sz="2000" dirty="0"/>
              <a:t>Exploring DocumentDB (Query Explorer) </a:t>
            </a:r>
          </a:p>
          <a:p>
            <a:endParaRPr lang="en-US" sz="2000" dirty="0"/>
          </a:p>
          <a:p>
            <a:r>
              <a:rPr lang="en-US" sz="2000" dirty="0"/>
              <a:t>Working with DocumentDB (C#)</a:t>
            </a:r>
            <a:br>
              <a:rPr lang="en-US" sz="2000" dirty="0"/>
            </a:br>
            <a:endParaRPr lang="en-US" sz="2000" dirty="0"/>
          </a:p>
          <a:p>
            <a:r>
              <a:rPr lang="en-US" sz="2000" dirty="0"/>
              <a:t>Interesting Features</a:t>
            </a:r>
          </a:p>
          <a:p>
            <a:endParaRPr lang="en-US" sz="2000" dirty="0"/>
          </a:p>
          <a:p>
            <a:r>
              <a:rPr lang="en-US" sz="2000" dirty="0"/>
              <a:t>Final Remarks</a:t>
            </a:r>
            <a:endParaRPr lang="fr-CA" sz="2000" dirty="0"/>
          </a:p>
        </p:txBody>
      </p:sp>
      <p:sp>
        <p:nvSpPr>
          <p:cNvPr id="2" name="Date Placeholder 1"/>
          <p:cNvSpPr>
            <a:spLocks noGrp="1"/>
          </p:cNvSpPr>
          <p:nvPr>
            <p:ph type="dt" sz="half" idx="10"/>
          </p:nvPr>
        </p:nvSpPr>
        <p:spPr>
          <a:xfrm>
            <a:off x="1024129" y="6470704"/>
            <a:ext cx="2154143" cy="274320"/>
          </a:xfrm>
        </p:spPr>
        <p:txBody>
          <a:bodyPr/>
          <a:lstStyle/>
          <a:p>
            <a:fld id="{6617BC79-A52D-4498-B9CB-EA81DCD68466}" type="datetime1">
              <a:rPr lang="en-US" smtClean="0"/>
              <a:t>7/7/2016</a:t>
            </a:fld>
            <a:endParaRPr lang="en-US" dirty="0"/>
          </a:p>
        </p:txBody>
      </p:sp>
      <p:sp>
        <p:nvSpPr>
          <p:cNvPr id="7" name="Slide Number Placeholder 6"/>
          <p:cNvSpPr>
            <a:spLocks noGrp="1"/>
          </p:cNvSpPr>
          <p:nvPr>
            <p:ph type="sldNum" sz="quarter" idx="12"/>
          </p:nvPr>
        </p:nvSpPr>
        <p:spPr>
          <a:xfrm>
            <a:off x="10837333" y="6470704"/>
            <a:ext cx="973667" cy="274320"/>
          </a:xfrm>
        </p:spPr>
        <p:txBody>
          <a:bodyPr/>
          <a:lstStyle/>
          <a:p>
            <a:fld id="{4FAB73BC-B049-4115-A692-8D63A059BFB8}" type="slidenum">
              <a:rPr lang="en-US" smtClean="0"/>
              <a:t>16</a:t>
            </a:fld>
            <a:endParaRPr lang="en-US" dirty="0"/>
          </a:p>
        </p:txBody>
      </p:sp>
      <p:pic>
        <p:nvPicPr>
          <p:cNvPr id="3078" name="Picture 6" descr="http://i.stack.imgur.com/DmT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0297" y="1406013"/>
            <a:ext cx="5782136" cy="24631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705600" y="4001728"/>
            <a:ext cx="3905364" cy="523220"/>
          </a:xfrm>
          <a:prstGeom prst="rect">
            <a:avLst/>
          </a:prstGeom>
          <a:noFill/>
        </p:spPr>
        <p:txBody>
          <a:bodyPr wrap="none" rtlCol="0">
            <a:spAutoFit/>
          </a:bodyPr>
          <a:lstStyle/>
          <a:p>
            <a:r>
              <a:rPr lang="en-US" sz="2800" dirty="0"/>
              <a:t>“Ben…” – Luke Skywalker</a:t>
            </a:r>
          </a:p>
        </p:txBody>
      </p:sp>
    </p:spTree>
    <p:extLst>
      <p:ext uri="{BB962C8B-B14F-4D97-AF65-F5344CB8AC3E}">
        <p14:creationId xmlns:p14="http://schemas.microsoft.com/office/powerpoint/2010/main" val="123376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0FF20D7-AB5C-4FF6-B9D3-06AE38DF5293}"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17</a:t>
            </a:fld>
            <a:endParaRPr lang="en-US" dirty="0"/>
          </a:p>
        </p:txBody>
      </p:sp>
      <p:pic>
        <p:nvPicPr>
          <p:cNvPr id="7" name="Picture 6"/>
          <p:cNvPicPr>
            <a:picLocks noChangeAspect="1"/>
          </p:cNvPicPr>
          <p:nvPr/>
        </p:nvPicPr>
        <p:blipFill>
          <a:blip r:embed="rId2"/>
          <a:stretch>
            <a:fillRect/>
          </a:stretch>
        </p:blipFill>
        <p:spPr>
          <a:xfrm>
            <a:off x="1024129" y="741146"/>
            <a:ext cx="4045865" cy="5498552"/>
          </a:xfrm>
          <a:prstGeom prst="rect">
            <a:avLst/>
          </a:prstGeom>
        </p:spPr>
      </p:pic>
      <p:pic>
        <p:nvPicPr>
          <p:cNvPr id="10" name="Picture 9"/>
          <p:cNvPicPr>
            <a:picLocks noChangeAspect="1"/>
          </p:cNvPicPr>
          <p:nvPr/>
        </p:nvPicPr>
        <p:blipFill>
          <a:blip r:embed="rId3"/>
          <a:stretch>
            <a:fillRect/>
          </a:stretch>
        </p:blipFill>
        <p:spPr>
          <a:xfrm>
            <a:off x="7223950" y="2277417"/>
            <a:ext cx="2962275" cy="3981450"/>
          </a:xfrm>
          <a:prstGeom prst="rect">
            <a:avLst/>
          </a:prstGeom>
        </p:spPr>
      </p:pic>
      <p:sp>
        <p:nvSpPr>
          <p:cNvPr id="11" name="Title 10"/>
          <p:cNvSpPr>
            <a:spLocks noGrp="1"/>
          </p:cNvSpPr>
          <p:nvPr>
            <p:ph type="title"/>
          </p:nvPr>
        </p:nvSpPr>
        <p:spPr>
          <a:xfrm>
            <a:off x="6038890" y="866272"/>
            <a:ext cx="3817379" cy="737295"/>
          </a:xfrm>
        </p:spPr>
        <p:txBody>
          <a:bodyPr/>
          <a:lstStyle/>
          <a:p>
            <a:r>
              <a:rPr lang="en-US" dirty="0"/>
              <a:t>Getting Started</a:t>
            </a:r>
          </a:p>
        </p:txBody>
      </p:sp>
      <p:sp>
        <p:nvSpPr>
          <p:cNvPr id="12" name="Right Arrow 11"/>
          <p:cNvSpPr/>
          <p:nvPr/>
        </p:nvSpPr>
        <p:spPr>
          <a:xfrm>
            <a:off x="5665708" y="3115036"/>
            <a:ext cx="962527" cy="7507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024128" y="5220930"/>
            <a:ext cx="1787897" cy="4129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05680" y="2810235"/>
            <a:ext cx="1194423" cy="8965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622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0FF20D7-AB5C-4FF6-B9D3-06AE38DF5293}"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18</a:t>
            </a:fld>
            <a:endParaRPr lang="en-US" dirty="0"/>
          </a:p>
        </p:txBody>
      </p:sp>
      <p:sp>
        <p:nvSpPr>
          <p:cNvPr id="11" name="Title 10"/>
          <p:cNvSpPr>
            <a:spLocks noGrp="1"/>
          </p:cNvSpPr>
          <p:nvPr>
            <p:ph type="title"/>
          </p:nvPr>
        </p:nvSpPr>
        <p:spPr>
          <a:xfrm>
            <a:off x="871091" y="750768"/>
            <a:ext cx="5582872" cy="1154232"/>
          </a:xfrm>
        </p:spPr>
        <p:txBody>
          <a:bodyPr>
            <a:normAutofit/>
          </a:bodyPr>
          <a:lstStyle/>
          <a:p>
            <a:r>
              <a:rPr lang="en-US" dirty="0"/>
              <a:t>Getting Started (CONT’D)</a:t>
            </a:r>
          </a:p>
        </p:txBody>
      </p:sp>
      <p:pic>
        <p:nvPicPr>
          <p:cNvPr id="2" name="Picture 1"/>
          <p:cNvPicPr>
            <a:picLocks noChangeAspect="1"/>
          </p:cNvPicPr>
          <p:nvPr/>
        </p:nvPicPr>
        <p:blipFill>
          <a:blip r:embed="rId2"/>
          <a:stretch>
            <a:fillRect/>
          </a:stretch>
        </p:blipFill>
        <p:spPr>
          <a:xfrm>
            <a:off x="2243582" y="1741572"/>
            <a:ext cx="3003110" cy="4389161"/>
          </a:xfrm>
          <a:prstGeom prst="rect">
            <a:avLst/>
          </a:prstGeom>
        </p:spPr>
      </p:pic>
      <p:pic>
        <p:nvPicPr>
          <p:cNvPr id="9" name="Picture 8"/>
          <p:cNvPicPr>
            <a:picLocks noChangeAspect="1"/>
          </p:cNvPicPr>
          <p:nvPr/>
        </p:nvPicPr>
        <p:blipFill>
          <a:blip r:embed="rId3"/>
          <a:stretch>
            <a:fillRect/>
          </a:stretch>
        </p:blipFill>
        <p:spPr>
          <a:xfrm>
            <a:off x="6943451" y="750768"/>
            <a:ext cx="3080084" cy="5491622"/>
          </a:xfrm>
          <a:prstGeom prst="rect">
            <a:avLst/>
          </a:prstGeom>
        </p:spPr>
      </p:pic>
      <p:sp>
        <p:nvSpPr>
          <p:cNvPr id="12" name="Right Arrow 11"/>
          <p:cNvSpPr/>
          <p:nvPr/>
        </p:nvSpPr>
        <p:spPr>
          <a:xfrm>
            <a:off x="5736180" y="3061695"/>
            <a:ext cx="962527" cy="7507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592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0FF20D7-AB5C-4FF6-B9D3-06AE38DF5293}"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19</a:t>
            </a:fld>
            <a:endParaRPr lang="en-US" dirty="0"/>
          </a:p>
        </p:txBody>
      </p:sp>
      <p:sp>
        <p:nvSpPr>
          <p:cNvPr id="11" name="Title 10"/>
          <p:cNvSpPr>
            <a:spLocks noGrp="1"/>
          </p:cNvSpPr>
          <p:nvPr>
            <p:ph type="title"/>
          </p:nvPr>
        </p:nvSpPr>
        <p:spPr>
          <a:xfrm>
            <a:off x="871091" y="750768"/>
            <a:ext cx="4264435" cy="1154232"/>
          </a:xfrm>
        </p:spPr>
        <p:txBody>
          <a:bodyPr>
            <a:noAutofit/>
          </a:bodyPr>
          <a:lstStyle/>
          <a:p>
            <a:r>
              <a:rPr lang="en-US" sz="4800" dirty="0"/>
              <a:t>Getting Your KEYS</a:t>
            </a:r>
          </a:p>
        </p:txBody>
      </p:sp>
      <p:pic>
        <p:nvPicPr>
          <p:cNvPr id="10" name="Picture 9"/>
          <p:cNvPicPr>
            <a:picLocks noChangeAspect="1"/>
          </p:cNvPicPr>
          <p:nvPr/>
        </p:nvPicPr>
        <p:blipFill>
          <a:blip r:embed="rId2"/>
          <a:stretch>
            <a:fillRect/>
          </a:stretch>
        </p:blipFill>
        <p:spPr>
          <a:xfrm>
            <a:off x="7630477" y="625123"/>
            <a:ext cx="2847975" cy="5657850"/>
          </a:xfrm>
          <a:prstGeom prst="rect">
            <a:avLst/>
          </a:prstGeom>
        </p:spPr>
      </p:pic>
      <p:pic>
        <p:nvPicPr>
          <p:cNvPr id="3" name="Picture 2"/>
          <p:cNvPicPr>
            <a:picLocks noChangeAspect="1"/>
          </p:cNvPicPr>
          <p:nvPr/>
        </p:nvPicPr>
        <p:blipFill>
          <a:blip r:embed="rId3"/>
          <a:stretch>
            <a:fillRect/>
          </a:stretch>
        </p:blipFill>
        <p:spPr>
          <a:xfrm>
            <a:off x="3513671" y="1658679"/>
            <a:ext cx="2250475" cy="4492826"/>
          </a:xfrm>
          <a:prstGeom prst="rect">
            <a:avLst/>
          </a:prstGeom>
        </p:spPr>
      </p:pic>
      <p:sp>
        <p:nvSpPr>
          <p:cNvPr id="13" name="Right Arrow 12"/>
          <p:cNvSpPr/>
          <p:nvPr/>
        </p:nvSpPr>
        <p:spPr>
          <a:xfrm>
            <a:off x="5974148" y="2703277"/>
            <a:ext cx="1446327" cy="7507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513671" y="4640826"/>
            <a:ext cx="2250475" cy="4129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26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128" y="822961"/>
            <a:ext cx="4662994" cy="848524"/>
          </a:xfrm>
        </p:spPr>
        <p:txBody>
          <a:bodyPr/>
          <a:lstStyle/>
          <a:p>
            <a:r>
              <a:rPr lang="fr-CA" dirty="0"/>
              <a:t>About Me</a:t>
            </a:r>
          </a:p>
        </p:txBody>
      </p:sp>
      <p:sp>
        <p:nvSpPr>
          <p:cNvPr id="5" name="Content Placeholder 4"/>
          <p:cNvSpPr>
            <a:spLocks noGrp="1"/>
          </p:cNvSpPr>
          <p:nvPr>
            <p:ph idx="1"/>
          </p:nvPr>
        </p:nvSpPr>
        <p:spPr>
          <a:xfrm>
            <a:off x="6323941" y="990108"/>
            <a:ext cx="5226799" cy="5184648"/>
          </a:xfrm>
        </p:spPr>
        <p:txBody>
          <a:bodyPr>
            <a:normAutofit/>
          </a:bodyPr>
          <a:lstStyle/>
          <a:p>
            <a:r>
              <a:rPr lang="en-US" dirty="0"/>
              <a:t>I currently live in Raleigh, North Carolina with my wife and three kids.</a:t>
            </a:r>
          </a:p>
          <a:p>
            <a:r>
              <a:rPr lang="en-US" dirty="0"/>
              <a:t>Developer for 15+ years in the MSFT stack (C#, ASP.NET MVC, SQL Server, and etc.)</a:t>
            </a:r>
          </a:p>
          <a:p>
            <a:r>
              <a:rPr lang="en-US" dirty="0"/>
              <a:t>I like NoSQL and Machine Learning these days. </a:t>
            </a:r>
          </a:p>
          <a:p>
            <a:r>
              <a:rPr lang="en-US" dirty="0"/>
              <a:t>Organizer for Raleigh Code Camp and speaker chair Monthly Triangle .NET Meetup Group.</a:t>
            </a:r>
          </a:p>
          <a:p>
            <a:r>
              <a:rPr lang="en-US" dirty="0"/>
              <a:t>I like all things Star Wars.</a:t>
            </a:r>
            <a:endParaRPr lang="fr-CA" dirty="0"/>
          </a:p>
        </p:txBody>
      </p:sp>
      <p:sp>
        <p:nvSpPr>
          <p:cNvPr id="2" name="Date Placeholder 1"/>
          <p:cNvSpPr>
            <a:spLocks noGrp="1"/>
          </p:cNvSpPr>
          <p:nvPr>
            <p:ph type="dt" sz="half" idx="10"/>
          </p:nvPr>
        </p:nvSpPr>
        <p:spPr>
          <a:xfrm>
            <a:off x="1024129" y="6470704"/>
            <a:ext cx="2154143" cy="274320"/>
          </a:xfrm>
        </p:spPr>
        <p:txBody>
          <a:bodyPr/>
          <a:lstStyle/>
          <a:p>
            <a:fld id="{6617BC79-A52D-4498-B9CB-EA81DCD68466}" type="datetime1">
              <a:rPr lang="en-US" smtClean="0"/>
              <a:t>7/7/2016</a:t>
            </a:fld>
            <a:endParaRPr lang="en-US" dirty="0"/>
          </a:p>
        </p:txBody>
      </p:sp>
      <p:sp>
        <p:nvSpPr>
          <p:cNvPr id="7" name="Slide Number Placeholder 6"/>
          <p:cNvSpPr>
            <a:spLocks noGrp="1"/>
          </p:cNvSpPr>
          <p:nvPr>
            <p:ph type="sldNum" sz="quarter" idx="12"/>
          </p:nvPr>
        </p:nvSpPr>
        <p:spPr>
          <a:xfrm>
            <a:off x="10837333" y="6470704"/>
            <a:ext cx="973667" cy="274320"/>
          </a:xfrm>
        </p:spPr>
        <p:txBody>
          <a:bodyPr/>
          <a:lstStyle/>
          <a:p>
            <a:fld id="{4FAB73BC-B049-4115-A692-8D63A059BFB8}" type="slidenum">
              <a:rPr lang="en-US" smtClean="0"/>
              <a:t>2</a:t>
            </a:fld>
            <a:endParaRPr lang="en-US" dirty="0"/>
          </a:p>
        </p:txBody>
      </p:sp>
      <p:pic>
        <p:nvPicPr>
          <p:cNvPr id="1026" name="Picture 2" descr="https://scontent-atl3-1.xx.fbcdn.net/v/t1.0-9/13220958_10157017278065165_4558847587816190257_n.jpg?oh=9e4b216ee7f2b53f938c39473928dd87&amp;oe=57DDE6C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04" y="1895057"/>
            <a:ext cx="5483401" cy="411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56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128" y="822961"/>
            <a:ext cx="4662994" cy="719073"/>
          </a:xfrm>
        </p:spPr>
        <p:txBody>
          <a:bodyPr/>
          <a:lstStyle/>
          <a:p>
            <a:r>
              <a:rPr lang="fr-CA" dirty="0"/>
              <a:t>Agenda</a:t>
            </a:r>
          </a:p>
        </p:txBody>
      </p:sp>
      <p:sp>
        <p:nvSpPr>
          <p:cNvPr id="6" name="Text Placeholder 5"/>
          <p:cNvSpPr>
            <a:spLocks noGrp="1"/>
          </p:cNvSpPr>
          <p:nvPr>
            <p:ph type="body" sz="half" idx="2"/>
          </p:nvPr>
        </p:nvSpPr>
        <p:spPr>
          <a:xfrm>
            <a:off x="1024128" y="1893025"/>
            <a:ext cx="4662994" cy="4226688"/>
          </a:xfrm>
        </p:spPr>
        <p:txBody>
          <a:bodyPr>
            <a:noAutofit/>
          </a:bodyPr>
          <a:lstStyle/>
          <a:p>
            <a:r>
              <a:rPr lang="en-US" sz="2000" dirty="0"/>
              <a:t>Azure, NoSQL, and DocumentDB</a:t>
            </a:r>
            <a:br>
              <a:rPr lang="en-US" sz="2000" dirty="0"/>
            </a:br>
            <a:r>
              <a:rPr lang="en-US" sz="2000" dirty="0"/>
              <a:t> </a:t>
            </a:r>
          </a:p>
          <a:p>
            <a:r>
              <a:rPr lang="en-US" sz="2000" dirty="0"/>
              <a:t>Getting up and Running in Azure</a:t>
            </a:r>
          </a:p>
          <a:p>
            <a:br>
              <a:rPr lang="en-US" sz="2000" dirty="0"/>
            </a:br>
            <a:r>
              <a:rPr lang="en-US" sz="2000" b="1" dirty="0">
                <a:solidFill>
                  <a:srgbClr val="FF0000"/>
                </a:solidFill>
              </a:rPr>
              <a:t>Exploring DocumentDB (Query Explorer)</a:t>
            </a:r>
            <a:br>
              <a:rPr lang="en-US" sz="2000" dirty="0"/>
            </a:br>
            <a:endParaRPr lang="en-US" sz="2000" dirty="0"/>
          </a:p>
          <a:p>
            <a:r>
              <a:rPr lang="en-US" sz="2000" dirty="0"/>
              <a:t>Developing with DocumentDB (C#)</a:t>
            </a:r>
            <a:br>
              <a:rPr lang="en-US" sz="2000" dirty="0"/>
            </a:br>
            <a:endParaRPr lang="en-US" sz="2000" dirty="0"/>
          </a:p>
          <a:p>
            <a:r>
              <a:rPr lang="en-US" sz="2000" dirty="0"/>
              <a:t>Interesting Features</a:t>
            </a:r>
          </a:p>
          <a:p>
            <a:endParaRPr lang="en-US" sz="2000" dirty="0"/>
          </a:p>
          <a:p>
            <a:r>
              <a:rPr lang="en-US" sz="2000" dirty="0"/>
              <a:t>Final Remarks</a:t>
            </a:r>
            <a:endParaRPr lang="fr-CA" sz="2000" dirty="0"/>
          </a:p>
        </p:txBody>
      </p:sp>
      <p:sp>
        <p:nvSpPr>
          <p:cNvPr id="2" name="Date Placeholder 1"/>
          <p:cNvSpPr>
            <a:spLocks noGrp="1"/>
          </p:cNvSpPr>
          <p:nvPr>
            <p:ph type="dt" sz="half" idx="10"/>
          </p:nvPr>
        </p:nvSpPr>
        <p:spPr>
          <a:xfrm>
            <a:off x="1024129" y="6470704"/>
            <a:ext cx="2154143" cy="274320"/>
          </a:xfrm>
        </p:spPr>
        <p:txBody>
          <a:bodyPr/>
          <a:lstStyle/>
          <a:p>
            <a:fld id="{6617BC79-A52D-4498-B9CB-EA81DCD68466}" type="datetime1">
              <a:rPr lang="en-US" smtClean="0"/>
              <a:t>7/7/2016</a:t>
            </a:fld>
            <a:endParaRPr lang="en-US" dirty="0"/>
          </a:p>
        </p:txBody>
      </p:sp>
      <p:sp>
        <p:nvSpPr>
          <p:cNvPr id="7" name="Slide Number Placeholder 6"/>
          <p:cNvSpPr>
            <a:spLocks noGrp="1"/>
          </p:cNvSpPr>
          <p:nvPr>
            <p:ph type="sldNum" sz="quarter" idx="12"/>
          </p:nvPr>
        </p:nvSpPr>
        <p:spPr>
          <a:xfrm>
            <a:off x="10837333" y="6470704"/>
            <a:ext cx="973667" cy="274320"/>
          </a:xfrm>
        </p:spPr>
        <p:txBody>
          <a:bodyPr/>
          <a:lstStyle/>
          <a:p>
            <a:fld id="{4FAB73BC-B049-4115-A692-8D63A059BFB8}" type="slidenum">
              <a:rPr lang="en-US" smtClean="0"/>
              <a:t>20</a:t>
            </a:fld>
            <a:endParaRPr lang="en-US" dirty="0"/>
          </a:p>
        </p:txBody>
      </p:sp>
      <p:pic>
        <p:nvPicPr>
          <p:cNvPr id="5" name="Picture 4"/>
          <p:cNvPicPr>
            <a:picLocks noChangeAspect="1"/>
          </p:cNvPicPr>
          <p:nvPr/>
        </p:nvPicPr>
        <p:blipFill>
          <a:blip r:embed="rId2"/>
          <a:stretch>
            <a:fillRect/>
          </a:stretch>
        </p:blipFill>
        <p:spPr>
          <a:xfrm>
            <a:off x="6033779" y="1329199"/>
            <a:ext cx="6025214" cy="2839678"/>
          </a:xfrm>
          <a:prstGeom prst="rect">
            <a:avLst/>
          </a:prstGeom>
        </p:spPr>
      </p:pic>
      <p:sp>
        <p:nvSpPr>
          <p:cNvPr id="8" name="Rectangle 7"/>
          <p:cNvSpPr/>
          <p:nvPr/>
        </p:nvSpPr>
        <p:spPr>
          <a:xfrm>
            <a:off x="5962055" y="4237703"/>
            <a:ext cx="6335773" cy="461665"/>
          </a:xfrm>
          <a:prstGeom prst="rect">
            <a:avLst/>
          </a:prstGeom>
        </p:spPr>
        <p:txBody>
          <a:bodyPr wrap="none">
            <a:spAutoFit/>
          </a:bodyPr>
          <a:lstStyle/>
          <a:p>
            <a:r>
              <a:rPr lang="en-US" sz="2300" dirty="0"/>
              <a:t>“You must unlearn what you have learned” – Yoda</a:t>
            </a:r>
          </a:p>
        </p:txBody>
      </p:sp>
    </p:spTree>
    <p:extLst>
      <p:ext uri="{BB962C8B-B14F-4D97-AF65-F5344CB8AC3E}">
        <p14:creationId xmlns:p14="http://schemas.microsoft.com/office/powerpoint/2010/main" val="272066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721677-CBE2-4CC0-97F9-E0979B41DE1A}" type="datetime1">
              <a:rPr lang="en-US" smtClean="0"/>
              <a:t>7/7/2016</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21</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032474818"/>
              </p:ext>
            </p:extLst>
          </p:nvPr>
        </p:nvGraphicFramePr>
        <p:xfrm>
          <a:off x="2326056" y="1681545"/>
          <a:ext cx="7337707" cy="4189865"/>
        </p:xfrm>
        <a:graphic>
          <a:graphicData uri="http://schemas.openxmlformats.org/drawingml/2006/table">
            <a:tbl>
              <a:tblPr firstRow="1" bandRow="1">
                <a:tableStyleId>{B301B821-A1FF-4177-AEE7-76D212191A09}</a:tableStyleId>
              </a:tblPr>
              <a:tblGrid>
                <a:gridCol w="3087495">
                  <a:extLst>
                    <a:ext uri="{9D8B030D-6E8A-4147-A177-3AD203B41FA5}">
                      <a16:colId xmlns:a16="http://schemas.microsoft.com/office/drawing/2014/main" val="1350722659"/>
                    </a:ext>
                  </a:extLst>
                </a:gridCol>
                <a:gridCol w="4250212">
                  <a:extLst>
                    <a:ext uri="{9D8B030D-6E8A-4147-A177-3AD203B41FA5}">
                      <a16:colId xmlns:a16="http://schemas.microsoft.com/office/drawing/2014/main" val="2967525966"/>
                    </a:ext>
                  </a:extLst>
                </a:gridCol>
              </a:tblGrid>
              <a:tr h="666772">
                <a:tc>
                  <a:txBody>
                    <a:bodyPr/>
                    <a:lstStyle/>
                    <a:p>
                      <a:r>
                        <a:rPr lang="en-US" sz="2400" dirty="0"/>
                        <a:t>SQL Term</a:t>
                      </a:r>
                    </a:p>
                  </a:txBody>
                  <a:tcPr/>
                </a:tc>
                <a:tc>
                  <a:txBody>
                    <a:bodyPr/>
                    <a:lstStyle/>
                    <a:p>
                      <a:r>
                        <a:rPr lang="en-US" sz="2400" dirty="0"/>
                        <a:t>DocumentDB Term</a:t>
                      </a:r>
                    </a:p>
                  </a:txBody>
                  <a:tcPr/>
                </a:tc>
                <a:extLst>
                  <a:ext uri="{0D108BD9-81ED-4DB2-BD59-A6C34878D82A}">
                    <a16:rowId xmlns:a16="http://schemas.microsoft.com/office/drawing/2014/main" val="3265241282"/>
                  </a:ext>
                </a:extLst>
              </a:tr>
              <a:tr h="503299">
                <a:tc>
                  <a:txBody>
                    <a:bodyPr/>
                    <a:lstStyle/>
                    <a:p>
                      <a:r>
                        <a:rPr lang="en-US" sz="2400" dirty="0"/>
                        <a:t>database</a:t>
                      </a:r>
                    </a:p>
                  </a:txBody>
                  <a:tcPr/>
                </a:tc>
                <a:tc>
                  <a:txBody>
                    <a:bodyPr/>
                    <a:lstStyle/>
                    <a:p>
                      <a:r>
                        <a:rPr lang="en-US" sz="2400" dirty="0"/>
                        <a:t>database</a:t>
                      </a:r>
                    </a:p>
                  </a:txBody>
                  <a:tcPr/>
                </a:tc>
                <a:extLst>
                  <a:ext uri="{0D108BD9-81ED-4DB2-BD59-A6C34878D82A}">
                    <a16:rowId xmlns:a16="http://schemas.microsoft.com/office/drawing/2014/main" val="3155142779"/>
                  </a:ext>
                </a:extLst>
              </a:tr>
              <a:tr h="503299">
                <a:tc>
                  <a:txBody>
                    <a:bodyPr/>
                    <a:lstStyle/>
                    <a:p>
                      <a:r>
                        <a:rPr lang="en-US" sz="2400" dirty="0">
                          <a:solidFill>
                            <a:srgbClr val="FF0000"/>
                          </a:solidFill>
                        </a:rPr>
                        <a:t>table</a:t>
                      </a:r>
                    </a:p>
                  </a:txBody>
                  <a:tcPr/>
                </a:tc>
                <a:tc>
                  <a:txBody>
                    <a:bodyPr/>
                    <a:lstStyle/>
                    <a:p>
                      <a:r>
                        <a:rPr lang="en-US" sz="2400" dirty="0">
                          <a:solidFill>
                            <a:srgbClr val="FF0000"/>
                          </a:solidFill>
                        </a:rPr>
                        <a:t>collection</a:t>
                      </a:r>
                    </a:p>
                  </a:txBody>
                  <a:tcPr/>
                </a:tc>
                <a:extLst>
                  <a:ext uri="{0D108BD9-81ED-4DB2-BD59-A6C34878D82A}">
                    <a16:rowId xmlns:a16="http://schemas.microsoft.com/office/drawing/2014/main" val="4180326725"/>
                  </a:ext>
                </a:extLst>
              </a:tr>
              <a:tr h="503299">
                <a:tc>
                  <a:txBody>
                    <a:bodyPr/>
                    <a:lstStyle/>
                    <a:p>
                      <a:r>
                        <a:rPr lang="en-US" sz="2400" dirty="0"/>
                        <a:t>index</a:t>
                      </a:r>
                    </a:p>
                  </a:txBody>
                  <a:tcPr/>
                </a:tc>
                <a:tc>
                  <a:txBody>
                    <a:bodyPr/>
                    <a:lstStyle/>
                    <a:p>
                      <a:r>
                        <a:rPr lang="en-US" sz="2400" dirty="0"/>
                        <a:t>index</a:t>
                      </a:r>
                    </a:p>
                  </a:txBody>
                  <a:tcPr/>
                </a:tc>
                <a:extLst>
                  <a:ext uri="{0D108BD9-81ED-4DB2-BD59-A6C34878D82A}">
                    <a16:rowId xmlns:a16="http://schemas.microsoft.com/office/drawing/2014/main" val="233040784"/>
                  </a:ext>
                </a:extLst>
              </a:tr>
              <a:tr h="503299">
                <a:tc>
                  <a:txBody>
                    <a:bodyPr/>
                    <a:lstStyle/>
                    <a:p>
                      <a:r>
                        <a:rPr lang="en-US" sz="2400" dirty="0">
                          <a:solidFill>
                            <a:srgbClr val="FF0000"/>
                          </a:solidFill>
                        </a:rPr>
                        <a:t>row</a:t>
                      </a:r>
                    </a:p>
                  </a:txBody>
                  <a:tcPr/>
                </a:tc>
                <a:tc>
                  <a:txBody>
                    <a:bodyPr/>
                    <a:lstStyle/>
                    <a:p>
                      <a:r>
                        <a:rPr lang="en-US" sz="2400" dirty="0">
                          <a:solidFill>
                            <a:srgbClr val="FF0000"/>
                          </a:solidFill>
                        </a:rPr>
                        <a:t>document</a:t>
                      </a:r>
                    </a:p>
                  </a:txBody>
                  <a:tcPr/>
                </a:tc>
                <a:extLst>
                  <a:ext uri="{0D108BD9-81ED-4DB2-BD59-A6C34878D82A}">
                    <a16:rowId xmlns:a16="http://schemas.microsoft.com/office/drawing/2014/main" val="1453319067"/>
                  </a:ext>
                </a:extLst>
              </a:tr>
              <a:tr h="503299">
                <a:tc>
                  <a:txBody>
                    <a:bodyPr/>
                    <a:lstStyle/>
                    <a:p>
                      <a:r>
                        <a:rPr lang="en-US" sz="2400" dirty="0"/>
                        <a:t>column</a:t>
                      </a:r>
                    </a:p>
                  </a:txBody>
                  <a:tcPr/>
                </a:tc>
                <a:tc>
                  <a:txBody>
                    <a:bodyPr/>
                    <a:lstStyle/>
                    <a:p>
                      <a:r>
                        <a:rPr lang="en-US" sz="2400" dirty="0"/>
                        <a:t>field</a:t>
                      </a:r>
                      <a:r>
                        <a:rPr lang="en-US" sz="2400" baseline="0" dirty="0"/>
                        <a:t> </a:t>
                      </a:r>
                      <a:endParaRPr lang="en-US" sz="2400" dirty="0"/>
                    </a:p>
                  </a:txBody>
                  <a:tcPr/>
                </a:tc>
                <a:extLst>
                  <a:ext uri="{0D108BD9-81ED-4DB2-BD59-A6C34878D82A}">
                    <a16:rowId xmlns:a16="http://schemas.microsoft.com/office/drawing/2014/main" val="3293458929"/>
                  </a:ext>
                </a:extLst>
              </a:tr>
              <a:tr h="503299">
                <a:tc>
                  <a:txBody>
                    <a:bodyPr/>
                    <a:lstStyle/>
                    <a:p>
                      <a:r>
                        <a:rPr lang="en-US" sz="2400" dirty="0"/>
                        <a:t>table joins</a:t>
                      </a:r>
                    </a:p>
                  </a:txBody>
                  <a:tcPr/>
                </a:tc>
                <a:tc>
                  <a:txBody>
                    <a:bodyPr/>
                    <a:lstStyle/>
                    <a:p>
                      <a:r>
                        <a:rPr lang="en-US" sz="2400" dirty="0"/>
                        <a:t>embedding &amp; linking</a:t>
                      </a:r>
                    </a:p>
                  </a:txBody>
                  <a:tcPr/>
                </a:tc>
                <a:extLst>
                  <a:ext uri="{0D108BD9-81ED-4DB2-BD59-A6C34878D82A}">
                    <a16:rowId xmlns:a16="http://schemas.microsoft.com/office/drawing/2014/main" val="423688952"/>
                  </a:ext>
                </a:extLst>
              </a:tr>
              <a:tr h="503299">
                <a:tc>
                  <a:txBody>
                    <a:bodyPr/>
                    <a:lstStyle/>
                    <a:p>
                      <a:r>
                        <a:rPr lang="en-US" sz="2400" dirty="0">
                          <a:solidFill>
                            <a:srgbClr val="FF0000"/>
                          </a:solidFill>
                        </a:rPr>
                        <a:t>primary key</a:t>
                      </a:r>
                    </a:p>
                  </a:txBody>
                  <a:tcPr/>
                </a:tc>
                <a:tc>
                  <a:txBody>
                    <a:bodyPr/>
                    <a:lstStyle/>
                    <a:p>
                      <a:r>
                        <a:rPr lang="en-US" sz="2400" dirty="0">
                          <a:solidFill>
                            <a:srgbClr val="FF0000"/>
                          </a:solidFill>
                        </a:rPr>
                        <a:t>id</a:t>
                      </a:r>
                    </a:p>
                  </a:txBody>
                  <a:tcPr/>
                </a:tc>
                <a:extLst>
                  <a:ext uri="{0D108BD9-81ED-4DB2-BD59-A6C34878D82A}">
                    <a16:rowId xmlns:a16="http://schemas.microsoft.com/office/drawing/2014/main" val="4237997513"/>
                  </a:ext>
                </a:extLst>
              </a:tr>
            </a:tbl>
          </a:graphicData>
        </a:graphic>
      </p:graphicFrame>
      <p:sp>
        <p:nvSpPr>
          <p:cNvPr id="10" name="Title 3"/>
          <p:cNvSpPr>
            <a:spLocks noGrp="1"/>
          </p:cNvSpPr>
          <p:nvPr>
            <p:ph type="title"/>
          </p:nvPr>
        </p:nvSpPr>
        <p:spPr>
          <a:xfrm>
            <a:off x="1024129" y="811248"/>
            <a:ext cx="9720072" cy="688780"/>
          </a:xfrm>
        </p:spPr>
        <p:txBody>
          <a:bodyPr>
            <a:normAutofit fontScale="90000"/>
          </a:bodyPr>
          <a:lstStyle/>
          <a:p>
            <a:r>
              <a:rPr lang="en-US" sz="5400" dirty="0"/>
              <a:t>When you say…IN DocumentDB IT’s LIKE…</a:t>
            </a:r>
            <a:endParaRPr lang="fr-CA" dirty="0"/>
          </a:p>
        </p:txBody>
      </p:sp>
    </p:spTree>
    <p:extLst>
      <p:ext uri="{BB962C8B-B14F-4D97-AF65-F5344CB8AC3E}">
        <p14:creationId xmlns:p14="http://schemas.microsoft.com/office/powerpoint/2010/main" val="258162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QUERYING (NO DATA)</a:t>
            </a:r>
          </a:p>
        </p:txBody>
      </p:sp>
      <p:sp>
        <p:nvSpPr>
          <p:cNvPr id="8" name="Content Placeholder 7"/>
          <p:cNvSpPr>
            <a:spLocks noGrp="1"/>
          </p:cNvSpPr>
          <p:nvPr>
            <p:ph sz="half" idx="1"/>
          </p:nvPr>
        </p:nvSpPr>
        <p:spPr>
          <a:xfrm>
            <a:off x="254105" y="1902108"/>
            <a:ext cx="2614223" cy="4023360"/>
          </a:xfrm>
          <a:ln>
            <a:solidFill>
              <a:schemeClr val="tx1"/>
            </a:solidFill>
          </a:ln>
        </p:spPr>
        <p:txBody>
          <a:bodyPr>
            <a:normAutofit/>
          </a:bodyPr>
          <a:lstStyle/>
          <a:p>
            <a:r>
              <a:rPr lang="en-US" sz="1600" b="1" dirty="0"/>
              <a:t>-- Basic expressions</a:t>
            </a:r>
          </a:p>
          <a:p>
            <a:r>
              <a:rPr lang="en-US" sz="1600" dirty="0"/>
              <a:t>SELECT "Hello"</a:t>
            </a:r>
          </a:p>
          <a:p>
            <a:r>
              <a:rPr lang="en-US" sz="1600" dirty="0"/>
              <a:t>SELECT VALUE "Hello"</a:t>
            </a:r>
          </a:p>
          <a:p>
            <a:r>
              <a:rPr lang="en-US" sz="1600" dirty="0"/>
              <a:t>SELECT { "word1": "Hello", "word2": "World" } as words</a:t>
            </a:r>
          </a:p>
          <a:p>
            <a:pPr marL="0" indent="0">
              <a:buNone/>
            </a:pPr>
            <a:endParaRPr lang="en-US" sz="1600" dirty="0"/>
          </a:p>
          <a:p>
            <a:endParaRPr lang="en-US" sz="1600" dirty="0"/>
          </a:p>
        </p:txBody>
      </p:sp>
      <p:sp>
        <p:nvSpPr>
          <p:cNvPr id="5" name="Date Placeholder 4"/>
          <p:cNvSpPr>
            <a:spLocks noGrp="1"/>
          </p:cNvSpPr>
          <p:nvPr>
            <p:ph type="dt" sz="half" idx="10"/>
          </p:nvPr>
        </p:nvSpPr>
        <p:spPr/>
        <p:txBody>
          <a:bodyPr/>
          <a:lstStyle/>
          <a:p>
            <a:fld id="{A677F209-644D-48BC-B05B-83EB039E8A1B}"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22</a:t>
            </a:fld>
            <a:endParaRPr lang="en-US" dirty="0"/>
          </a:p>
        </p:txBody>
      </p:sp>
      <p:sp>
        <p:nvSpPr>
          <p:cNvPr id="2" name="TextBox 1"/>
          <p:cNvSpPr txBox="1"/>
          <p:nvPr/>
        </p:nvSpPr>
        <p:spPr>
          <a:xfrm>
            <a:off x="3101270" y="1893595"/>
            <a:ext cx="4945451" cy="4031873"/>
          </a:xfrm>
          <a:prstGeom prst="rect">
            <a:avLst/>
          </a:prstGeom>
          <a:noFill/>
          <a:ln>
            <a:solidFill>
              <a:schemeClr val="tx1"/>
            </a:solidFill>
          </a:ln>
        </p:spPr>
        <p:txBody>
          <a:bodyPr wrap="square" rtlCol="0">
            <a:spAutoFit/>
          </a:bodyPr>
          <a:lstStyle/>
          <a:p>
            <a:r>
              <a:rPr lang="en-US" sz="1600" b="1" dirty="0"/>
              <a:t>-- Operator Query</a:t>
            </a:r>
            <a:br>
              <a:rPr lang="en-US" sz="1600" dirty="0"/>
            </a:br>
            <a:endParaRPr lang="en-US" sz="1600" noProof="1"/>
          </a:p>
          <a:p>
            <a:r>
              <a:rPr lang="en-US" sz="1600" noProof="1"/>
              <a:t>SELECT </a:t>
            </a:r>
          </a:p>
          <a:p>
            <a:r>
              <a:rPr lang="en-US" sz="1600" noProof="1"/>
              <a:t>	 15 * ((2 + 11 % 7) - 2) / 2 AS Math1,</a:t>
            </a:r>
          </a:p>
          <a:p>
            <a:r>
              <a:rPr lang="en-US" sz="1600" noProof="1"/>
              <a:t>	 15 * ((2 + 11 % 7) - 2) / 2.1 AS Math2,</a:t>
            </a:r>
          </a:p>
          <a:p>
            <a:r>
              <a:rPr lang="en-US" sz="1600" noProof="1"/>
              <a:t>	 ("hot" = "cold" AND "up" = "down" OR 1 = 1) AS Logical1,</a:t>
            </a:r>
          </a:p>
          <a:p>
            <a:r>
              <a:rPr lang="en-US" sz="1600" noProof="1"/>
              <a:t>	 ("hot" = "cold" AND ("up" = "down" OR 1 = 1)) AS Logical2,</a:t>
            </a:r>
          </a:p>
          <a:p>
            <a:r>
              <a:rPr lang="en-US" sz="1600" noProof="1"/>
              <a:t>	 (2 &gt; 3 ? "higher" : "lower or equal") AS Ternary,</a:t>
            </a:r>
          </a:p>
          <a:p>
            <a:r>
              <a:rPr lang="en-US" sz="1600" noProof="1"/>
              <a:t>	 (undefined ?? undefined ?? "third") AS Coalesce1,</a:t>
            </a:r>
          </a:p>
          <a:p>
            <a:r>
              <a:rPr lang="en-US" sz="1600" noProof="1"/>
              <a:t>	 (undefined ?? "second" ?? "third") AS Coalesce2,</a:t>
            </a:r>
          </a:p>
          <a:p>
            <a:r>
              <a:rPr lang="en-US" sz="1600" noProof="1"/>
              <a:t>	 ("first" ?? undefined ?? "third") AS Coalesce3,</a:t>
            </a:r>
          </a:p>
          <a:p>
            <a:r>
              <a:rPr lang="en-US" sz="1600" noProof="1"/>
              <a:t>	 "Hello" || " " || "World" AS StringConcat</a:t>
            </a:r>
          </a:p>
          <a:p>
            <a:endParaRPr lang="en-US" sz="1600" dirty="0"/>
          </a:p>
          <a:p>
            <a:endParaRPr lang="en-US" sz="1600" dirty="0"/>
          </a:p>
        </p:txBody>
      </p:sp>
      <p:sp>
        <p:nvSpPr>
          <p:cNvPr id="3" name="Rectangle 2"/>
          <p:cNvSpPr/>
          <p:nvPr/>
        </p:nvSpPr>
        <p:spPr>
          <a:xfrm>
            <a:off x="8279663" y="1902108"/>
            <a:ext cx="3833260" cy="4031873"/>
          </a:xfrm>
          <a:prstGeom prst="rect">
            <a:avLst/>
          </a:prstGeom>
          <a:ln>
            <a:solidFill>
              <a:schemeClr val="tx1"/>
            </a:solidFill>
          </a:ln>
        </p:spPr>
        <p:txBody>
          <a:bodyPr wrap="square">
            <a:spAutoFit/>
          </a:bodyPr>
          <a:lstStyle/>
          <a:p>
            <a:r>
              <a:rPr lang="en-US" sz="1600" b="1" dirty="0"/>
              <a:t>-- Math Query</a:t>
            </a:r>
            <a:br>
              <a:rPr lang="en-US" sz="1600" dirty="0"/>
            </a:br>
            <a:endParaRPr lang="en-US" sz="1600" dirty="0"/>
          </a:p>
          <a:p>
            <a:r>
              <a:rPr lang="en-US" sz="1600" noProof="1"/>
              <a:t>SELECT</a:t>
            </a:r>
          </a:p>
          <a:p>
            <a:r>
              <a:rPr lang="en-US" sz="1600" noProof="1"/>
              <a:t>	ROUND(3.4) AS MathRound1,</a:t>
            </a:r>
          </a:p>
          <a:p>
            <a:r>
              <a:rPr lang="en-US" sz="1600" noProof="1"/>
              <a:t>	ROUND(3.5) AS MathRound2,</a:t>
            </a:r>
          </a:p>
          <a:p>
            <a:r>
              <a:rPr lang="en-US" sz="1600" noProof="1"/>
              <a:t>	CEILING(3.4) AS MathCeiling1,</a:t>
            </a:r>
          </a:p>
          <a:p>
            <a:r>
              <a:rPr lang="en-US" sz="1600" noProof="1"/>
              <a:t>	CEILING(3.5) AS MathCeiling2,</a:t>
            </a:r>
          </a:p>
          <a:p>
            <a:r>
              <a:rPr lang="en-US" sz="1600" noProof="1"/>
              <a:t>	FLOOR(3.4) AS MathFloor1,</a:t>
            </a:r>
          </a:p>
          <a:p>
            <a:r>
              <a:rPr lang="en-US" sz="1600" noProof="1"/>
              <a:t>	FLOOR(3.5) AS MathFloor2,</a:t>
            </a:r>
          </a:p>
          <a:p>
            <a:r>
              <a:rPr lang="en-US" sz="1600" noProof="1"/>
              <a:t>	ABS(-5) AS MathAbs1,</a:t>
            </a:r>
          </a:p>
          <a:p>
            <a:r>
              <a:rPr lang="en-US" sz="1600" noProof="1"/>
              <a:t>	ABS(5) AS MathAbs2,</a:t>
            </a:r>
          </a:p>
          <a:p>
            <a:r>
              <a:rPr lang="en-US" sz="1600" noProof="1"/>
              <a:t>	SIN(28) AS MathSin,</a:t>
            </a:r>
          </a:p>
          <a:p>
            <a:r>
              <a:rPr lang="en-US" sz="1600" noProof="1"/>
              <a:t>	COS(28) AS MathCos,</a:t>
            </a:r>
          </a:p>
          <a:p>
            <a:r>
              <a:rPr lang="en-US" sz="1600" noProof="1"/>
              <a:t>	TAN(28) AS MathTan,</a:t>
            </a:r>
          </a:p>
          <a:p>
            <a:r>
              <a:rPr lang="en-US" sz="1600" noProof="1"/>
              <a:t>	LOG(16) AS MathLog,</a:t>
            </a:r>
          </a:p>
          <a:p>
            <a:r>
              <a:rPr lang="en-US" sz="1600" noProof="1"/>
              <a:t>	PI() AS MathPi</a:t>
            </a:r>
          </a:p>
        </p:txBody>
      </p:sp>
    </p:spTree>
    <p:extLst>
      <p:ext uri="{BB962C8B-B14F-4D97-AF65-F5344CB8AC3E}">
        <p14:creationId xmlns:p14="http://schemas.microsoft.com/office/powerpoint/2010/main" val="2193927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24128" y="786581"/>
            <a:ext cx="3646195" cy="776168"/>
          </a:xfrm>
        </p:spPr>
        <p:txBody>
          <a:bodyPr/>
          <a:lstStyle/>
          <a:p>
            <a:r>
              <a:rPr lang="en-US" dirty="0"/>
              <a:t>SAMPLE DATA</a:t>
            </a:r>
          </a:p>
        </p:txBody>
      </p:sp>
      <p:sp>
        <p:nvSpPr>
          <p:cNvPr id="5" name="Date Placeholder 4"/>
          <p:cNvSpPr>
            <a:spLocks noGrp="1"/>
          </p:cNvSpPr>
          <p:nvPr>
            <p:ph type="dt" sz="half" idx="10"/>
          </p:nvPr>
        </p:nvSpPr>
        <p:spPr/>
        <p:txBody>
          <a:bodyPr/>
          <a:lstStyle/>
          <a:p>
            <a:fld id="{A677F209-644D-48BC-B05B-83EB039E8A1B}"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23</a:t>
            </a:fld>
            <a:endParaRPr lang="en-US" dirty="0"/>
          </a:p>
        </p:txBody>
      </p:sp>
      <p:sp>
        <p:nvSpPr>
          <p:cNvPr id="10" name="Content Placeholder 9"/>
          <p:cNvSpPr>
            <a:spLocks noGrp="1"/>
          </p:cNvSpPr>
          <p:nvPr>
            <p:ph sz="half" idx="1"/>
          </p:nvPr>
        </p:nvSpPr>
        <p:spPr>
          <a:xfrm>
            <a:off x="6435211" y="1470666"/>
            <a:ext cx="5653549" cy="1530197"/>
          </a:xfrm>
        </p:spPr>
        <p:txBody>
          <a:bodyPr>
            <a:noAutofit/>
          </a:bodyPr>
          <a:lstStyle/>
          <a:p>
            <a:endParaRPr lang="en-US" sz="2000" dirty="0">
              <a:hlinkClick r:id="rId3"/>
            </a:endParaRPr>
          </a:p>
          <a:p>
            <a:r>
              <a:rPr lang="en-US" sz="2000" dirty="0">
                <a:hlinkClick r:id="rId3"/>
              </a:rPr>
              <a:t>https://azure.microsoft.com/en-us/documentation/articles/documentdb-import-data/</a:t>
            </a:r>
            <a:endParaRPr lang="en-US" sz="2000" dirty="0"/>
          </a:p>
          <a:p>
            <a:endParaRPr lang="en-US" sz="2000" dirty="0"/>
          </a:p>
        </p:txBody>
      </p:sp>
      <p:sp>
        <p:nvSpPr>
          <p:cNvPr id="2" name="TextBox 1"/>
          <p:cNvSpPr txBox="1"/>
          <p:nvPr/>
        </p:nvSpPr>
        <p:spPr>
          <a:xfrm>
            <a:off x="6435211" y="2840268"/>
            <a:ext cx="1669163" cy="400110"/>
          </a:xfrm>
          <a:prstGeom prst="rect">
            <a:avLst/>
          </a:prstGeom>
          <a:noFill/>
        </p:spPr>
        <p:txBody>
          <a:bodyPr wrap="square" rtlCol="0">
            <a:spAutoFit/>
          </a:bodyPr>
          <a:lstStyle/>
          <a:p>
            <a:r>
              <a:rPr lang="en-US" sz="2000" dirty="0">
                <a:solidFill>
                  <a:schemeClr val="accent1"/>
                </a:solidFill>
              </a:rPr>
              <a:t>Download</a:t>
            </a:r>
          </a:p>
        </p:txBody>
      </p:sp>
      <p:sp>
        <p:nvSpPr>
          <p:cNvPr id="3" name="Rectangle 2"/>
          <p:cNvSpPr/>
          <p:nvPr/>
        </p:nvSpPr>
        <p:spPr>
          <a:xfrm>
            <a:off x="6435210" y="3205577"/>
            <a:ext cx="5451989" cy="1938992"/>
          </a:xfrm>
          <a:prstGeom prst="rect">
            <a:avLst/>
          </a:prstGeom>
        </p:spPr>
        <p:txBody>
          <a:bodyPr wrap="square">
            <a:spAutoFit/>
          </a:bodyPr>
          <a:lstStyle/>
          <a:p>
            <a:pPr marL="285750" indent="-285750">
              <a:buFont typeface="Arial" panose="020B0604020202020204" pitchFamily="34" charset="0"/>
              <a:buChar char="•"/>
            </a:pPr>
            <a:r>
              <a:rPr lang="en-US" sz="2000" dirty="0"/>
              <a:t>Github: </a:t>
            </a:r>
            <a:r>
              <a:rPr lang="en-US" sz="2000" dirty="0">
                <a:hlinkClick r:id="rId4"/>
              </a:rPr>
              <a:t>https://github.com/azure/azure-documentdb-datamigrationtool</a:t>
            </a:r>
            <a:endParaRPr lang="en-US" sz="2000" dirty="0"/>
          </a:p>
          <a:p>
            <a:pPr marL="285750" indent="-285750">
              <a:buFont typeface="Arial" panose="020B0604020202020204" pitchFamily="34" charset="0"/>
              <a:buChar char="•"/>
            </a:pPr>
            <a:r>
              <a:rPr lang="en-US" sz="2000" dirty="0"/>
              <a:t>Microsoft: </a:t>
            </a:r>
            <a:r>
              <a:rPr lang="en-US" sz="2000" dirty="0">
                <a:hlinkClick r:id="rId5"/>
              </a:rPr>
              <a:t>https://www.microsoft.com/en-us/download/details.aspx?id=46436</a:t>
            </a:r>
            <a:endParaRPr lang="en-US" sz="2000" dirty="0"/>
          </a:p>
          <a:p>
            <a:endParaRPr lang="en-US" sz="2000" dirty="0"/>
          </a:p>
          <a:p>
            <a:endParaRPr lang="en-US" sz="2000" dirty="0"/>
          </a:p>
        </p:txBody>
      </p:sp>
      <p:sp>
        <p:nvSpPr>
          <p:cNvPr id="8" name="TextBox 7"/>
          <p:cNvSpPr txBox="1"/>
          <p:nvPr/>
        </p:nvSpPr>
        <p:spPr>
          <a:xfrm>
            <a:off x="6435211" y="1555527"/>
            <a:ext cx="4536992" cy="400110"/>
          </a:xfrm>
          <a:prstGeom prst="rect">
            <a:avLst/>
          </a:prstGeom>
          <a:noFill/>
        </p:spPr>
        <p:txBody>
          <a:bodyPr wrap="square" rtlCol="0">
            <a:spAutoFit/>
          </a:bodyPr>
          <a:lstStyle/>
          <a:p>
            <a:r>
              <a:rPr lang="en-US" sz="2000" dirty="0">
                <a:solidFill>
                  <a:schemeClr val="accent1"/>
                </a:solidFill>
              </a:rPr>
              <a:t>Azure DocumentDB Data Migration Tool</a:t>
            </a:r>
          </a:p>
        </p:txBody>
      </p:sp>
      <p:sp>
        <p:nvSpPr>
          <p:cNvPr id="4" name="Rectangle 3"/>
          <p:cNvSpPr/>
          <p:nvPr/>
        </p:nvSpPr>
        <p:spPr>
          <a:xfrm>
            <a:off x="1024129" y="1562749"/>
            <a:ext cx="4924387" cy="4524315"/>
          </a:xfrm>
          <a:prstGeom prst="rect">
            <a:avLst/>
          </a:prstGeom>
        </p:spPr>
        <p:txBody>
          <a:bodyPr wrap="square">
            <a:spAutoFit/>
          </a:bodyPr>
          <a:lstStyle/>
          <a:p>
            <a:r>
              <a:rPr lang="en-US" sz="2400" dirty="0">
                <a:solidFill>
                  <a:srgbClr val="505050"/>
                </a:solidFill>
              </a:rPr>
              <a:t>The </a:t>
            </a:r>
            <a:r>
              <a:rPr lang="en-US" sz="2400" b="1" dirty="0">
                <a:solidFill>
                  <a:srgbClr val="505050"/>
                </a:solidFill>
              </a:rPr>
              <a:t>DocumentDB Data Migration tool </a:t>
            </a:r>
            <a:r>
              <a:rPr lang="en-US" sz="2400" dirty="0">
                <a:solidFill>
                  <a:srgbClr val="505050"/>
                </a:solidFill>
              </a:rPr>
              <a:t>is an open source solution that imports data to DocumentDB from a variety of sources, including:</a:t>
            </a:r>
          </a:p>
          <a:p>
            <a:pPr marL="285750" indent="-285750">
              <a:buFont typeface="Arial" panose="020B0604020202020204" pitchFamily="34" charset="0"/>
              <a:buChar char="•"/>
            </a:pPr>
            <a:r>
              <a:rPr lang="en-US" sz="2400" dirty="0">
                <a:solidFill>
                  <a:schemeClr val="accent1"/>
                </a:solidFill>
              </a:rPr>
              <a:t>JSON files</a:t>
            </a:r>
          </a:p>
          <a:p>
            <a:pPr marL="285750" indent="-285750">
              <a:buFont typeface="Arial" panose="020B0604020202020204" pitchFamily="34" charset="0"/>
              <a:buChar char="•"/>
            </a:pPr>
            <a:r>
              <a:rPr lang="en-US" sz="2400" dirty="0">
                <a:solidFill>
                  <a:schemeClr val="accent1"/>
                </a:solidFill>
              </a:rPr>
              <a:t>MongoDB</a:t>
            </a:r>
          </a:p>
          <a:p>
            <a:pPr marL="285750" indent="-285750">
              <a:buFont typeface="Arial" panose="020B0604020202020204" pitchFamily="34" charset="0"/>
              <a:buChar char="•"/>
            </a:pPr>
            <a:r>
              <a:rPr lang="en-US" sz="2400" dirty="0">
                <a:solidFill>
                  <a:schemeClr val="accent1"/>
                </a:solidFill>
              </a:rPr>
              <a:t>SQL Server</a:t>
            </a:r>
          </a:p>
          <a:p>
            <a:pPr marL="285750" indent="-285750">
              <a:buFont typeface="Arial" panose="020B0604020202020204" pitchFamily="34" charset="0"/>
              <a:buChar char="•"/>
            </a:pPr>
            <a:r>
              <a:rPr lang="en-US" sz="2400" dirty="0">
                <a:solidFill>
                  <a:schemeClr val="accent1"/>
                </a:solidFill>
              </a:rPr>
              <a:t>CSV files</a:t>
            </a:r>
          </a:p>
          <a:p>
            <a:pPr marL="285750" indent="-285750">
              <a:buFont typeface="Arial" panose="020B0604020202020204" pitchFamily="34" charset="0"/>
              <a:buChar char="•"/>
            </a:pPr>
            <a:r>
              <a:rPr lang="en-US" sz="2400" dirty="0">
                <a:solidFill>
                  <a:schemeClr val="accent1"/>
                </a:solidFill>
              </a:rPr>
              <a:t>Azure Table storage</a:t>
            </a:r>
          </a:p>
          <a:p>
            <a:pPr marL="285750" indent="-285750">
              <a:buFont typeface="Arial" panose="020B0604020202020204" pitchFamily="34" charset="0"/>
              <a:buChar char="•"/>
            </a:pPr>
            <a:r>
              <a:rPr lang="en-US" sz="2400" dirty="0">
                <a:solidFill>
                  <a:schemeClr val="accent1"/>
                </a:solidFill>
              </a:rPr>
              <a:t>Amazon DynamoDB</a:t>
            </a:r>
          </a:p>
          <a:p>
            <a:pPr marL="285750" indent="-285750">
              <a:buFont typeface="Arial" panose="020B0604020202020204" pitchFamily="34" charset="0"/>
              <a:buChar char="•"/>
            </a:pPr>
            <a:r>
              <a:rPr lang="en-US" sz="2400" dirty="0">
                <a:solidFill>
                  <a:schemeClr val="accent1"/>
                </a:solidFill>
              </a:rPr>
              <a:t>HBase</a:t>
            </a:r>
          </a:p>
          <a:p>
            <a:pPr marL="285750" indent="-285750">
              <a:buFont typeface="Arial" panose="020B0604020202020204" pitchFamily="34" charset="0"/>
              <a:buChar char="•"/>
            </a:pPr>
            <a:r>
              <a:rPr lang="en-US" sz="2400" dirty="0">
                <a:solidFill>
                  <a:schemeClr val="accent1"/>
                </a:solidFill>
              </a:rPr>
              <a:t>DocumentDB collections</a:t>
            </a:r>
            <a:endParaRPr lang="en-US" sz="2400" b="0" i="0" dirty="0">
              <a:solidFill>
                <a:schemeClr val="accent1"/>
              </a:solidFill>
              <a:effectLst/>
            </a:endParaRPr>
          </a:p>
        </p:txBody>
      </p:sp>
      <p:sp>
        <p:nvSpPr>
          <p:cNvPr id="9" name="Rectangle 8"/>
          <p:cNvSpPr/>
          <p:nvPr/>
        </p:nvSpPr>
        <p:spPr>
          <a:xfrm>
            <a:off x="6145161" y="1220096"/>
            <a:ext cx="5943599" cy="48669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763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QUERIES (WITH Data)</a:t>
            </a:r>
          </a:p>
        </p:txBody>
      </p:sp>
      <p:sp>
        <p:nvSpPr>
          <p:cNvPr id="5" name="Date Placeholder 4"/>
          <p:cNvSpPr>
            <a:spLocks noGrp="1"/>
          </p:cNvSpPr>
          <p:nvPr>
            <p:ph type="dt" sz="half" idx="10"/>
          </p:nvPr>
        </p:nvSpPr>
        <p:spPr/>
        <p:txBody>
          <a:bodyPr/>
          <a:lstStyle/>
          <a:p>
            <a:fld id="{A677F209-644D-48BC-B05B-83EB039E8A1B}"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24</a:t>
            </a:fld>
            <a:endParaRPr lang="en-US" dirty="0"/>
          </a:p>
        </p:txBody>
      </p:sp>
      <p:sp>
        <p:nvSpPr>
          <p:cNvPr id="9" name="Content Placeholder 7"/>
          <p:cNvSpPr>
            <a:spLocks noGrp="1"/>
          </p:cNvSpPr>
          <p:nvPr>
            <p:ph sz="half" idx="1"/>
          </p:nvPr>
        </p:nvSpPr>
        <p:spPr>
          <a:xfrm>
            <a:off x="686724" y="1961101"/>
            <a:ext cx="10345070" cy="4023360"/>
          </a:xfrm>
          <a:ln>
            <a:solidFill>
              <a:schemeClr val="tx1"/>
            </a:solidFill>
          </a:ln>
        </p:spPr>
        <p:txBody>
          <a:bodyPr>
            <a:normAutofit/>
          </a:bodyPr>
          <a:lstStyle/>
          <a:p>
            <a:r>
              <a:rPr lang="en-US" sz="1400" noProof="1">
                <a:latin typeface="MS Reference Sans Serif" panose="020B0604030504040204" pitchFamily="34" charset="0"/>
              </a:rPr>
              <a:t>SELECT VALUE c.name FROM c  </a:t>
            </a:r>
            <a:r>
              <a:rPr lang="en-US" sz="1400" b="1" noProof="1">
                <a:latin typeface="MS Reference Sans Serif" panose="020B0604030504040204" pitchFamily="34" charset="0"/>
              </a:rPr>
              <a:t>-- Get all names as a flat string array</a:t>
            </a:r>
            <a:br>
              <a:rPr lang="en-US" sz="1400" b="1" noProof="1">
                <a:latin typeface="MS Reference Sans Serif" panose="020B0604030504040204" pitchFamily="34" charset="0"/>
              </a:rPr>
            </a:br>
            <a:br>
              <a:rPr lang="en-US" sz="1400" noProof="1">
                <a:latin typeface="MS Reference Sans Serif" panose="020B0604030504040204" pitchFamily="34" charset="0"/>
              </a:rPr>
            </a:br>
            <a:br>
              <a:rPr lang="en-US" sz="1400" noProof="1">
                <a:latin typeface="MS Reference Sans Serif" panose="020B0604030504040204" pitchFamily="34" charset="0"/>
              </a:rPr>
            </a:br>
            <a:r>
              <a:rPr lang="en-US" sz="1400" noProof="1">
                <a:latin typeface="MS Reference Sans Serif" panose="020B0604030504040204" pitchFamily="34" charset="0"/>
              </a:rPr>
              <a:t>SELECT VALUE c.name FROM c WHERE c.name &gt;= 'B' AND c.name &lt; 'D' </a:t>
            </a:r>
            <a:br>
              <a:rPr lang="en-US" sz="1400" noProof="1">
                <a:latin typeface="MS Reference Sans Serif" panose="020B0604030504040204" pitchFamily="34" charset="0"/>
              </a:rPr>
            </a:br>
            <a:r>
              <a:rPr lang="en-US" sz="1400" noProof="1">
                <a:latin typeface="MS Reference Sans Serif" panose="020B0604030504040204" pitchFamily="34" charset="0"/>
              </a:rPr>
              <a:t>ORDER BY c.name DESC </a:t>
            </a:r>
            <a:r>
              <a:rPr lang="en-US" sz="1400" b="1" noProof="1">
                <a:latin typeface="MS Reference Sans Serif" panose="020B0604030504040204" pitchFamily="34" charset="0"/>
              </a:rPr>
              <a:t>-- Range query</a:t>
            </a:r>
          </a:p>
          <a:p>
            <a:br>
              <a:rPr lang="en-US" sz="1400" noProof="1">
                <a:latin typeface="MS Reference Sans Serif" panose="020B0604030504040204" pitchFamily="34" charset="0"/>
              </a:rPr>
            </a:br>
            <a:r>
              <a:rPr lang="en-US" sz="1400" noProof="1">
                <a:latin typeface="MS Reference Sans Serif" panose="020B0604030504040204" pitchFamily="34" charset="0"/>
              </a:rPr>
              <a:t>SELECT * FROM c.address AS l </a:t>
            </a:r>
            <a:br>
              <a:rPr lang="en-US" sz="1400" noProof="1">
                <a:latin typeface="MS Reference Sans Serif" panose="020B0604030504040204" pitchFamily="34" charset="0"/>
              </a:rPr>
            </a:br>
            <a:r>
              <a:rPr lang="en-US" sz="1400" noProof="1">
                <a:latin typeface="MS Reference Sans Serif" panose="020B0604030504040204" pitchFamily="34" charset="0"/>
              </a:rPr>
              <a:t>WHERE l.stateProvinceName IN ('Florida', 'Illinois') </a:t>
            </a:r>
            <a:r>
              <a:rPr lang="en-US" sz="1400" b="1" noProof="1">
                <a:latin typeface="MS Reference Sans Serif" panose="020B0604030504040204" pitchFamily="34" charset="0"/>
              </a:rPr>
              <a:t>-- Alias the subset to filter within subset</a:t>
            </a:r>
          </a:p>
          <a:p>
            <a:br>
              <a:rPr lang="en-US" sz="1400" noProof="1">
                <a:latin typeface="MS Reference Sans Serif" panose="020B0604030504040204" pitchFamily="34" charset="0"/>
              </a:rPr>
            </a:br>
            <a:r>
              <a:rPr lang="en-US" sz="1400" noProof="1">
                <a:latin typeface="MS Reference Sans Serif" panose="020B0604030504040204" pitchFamily="34" charset="0"/>
              </a:rPr>
              <a:t>SELECT c.name, c.address.countryRegionName AS region,</a:t>
            </a:r>
            <a:br>
              <a:rPr lang="en-US" sz="1400" noProof="1">
                <a:latin typeface="MS Reference Sans Serif" panose="020B0604030504040204" pitchFamily="34" charset="0"/>
              </a:rPr>
            </a:br>
            <a:r>
              <a:rPr lang="en-US" sz="1400" noProof="1">
                <a:latin typeface="MS Reference Sans Serif" panose="020B0604030504040204" pitchFamily="34" charset="0"/>
              </a:rPr>
              <a:t>(c.address.countryRegionName = "United States" ?</a:t>
            </a:r>
            <a:br>
              <a:rPr lang="en-US" sz="1400" noProof="1">
                <a:latin typeface="MS Reference Sans Serif" panose="020B0604030504040204" pitchFamily="34" charset="0"/>
              </a:rPr>
            </a:br>
            <a:r>
              <a:rPr lang="en-US" sz="1400" noProof="1">
                <a:latin typeface="MS Reference Sans Serif" panose="020B0604030504040204" pitchFamily="34" charset="0"/>
              </a:rPr>
              <a:t>"USD" : "CAD") AS currency</a:t>
            </a:r>
            <a:br>
              <a:rPr lang="en-US" sz="1400" noProof="1">
                <a:latin typeface="MS Reference Sans Serif" panose="020B0604030504040204" pitchFamily="34" charset="0"/>
              </a:rPr>
            </a:br>
            <a:r>
              <a:rPr lang="en-US" sz="1400" noProof="1">
                <a:latin typeface="MS Reference Sans Serif" panose="020B0604030504040204" pitchFamily="34" charset="0"/>
              </a:rPr>
              <a:t>FROM c</a:t>
            </a:r>
            <a:br>
              <a:rPr lang="en-US" sz="1400" noProof="1">
                <a:latin typeface="MS Reference Sans Serif" panose="020B0604030504040204" pitchFamily="34" charset="0"/>
              </a:rPr>
            </a:br>
            <a:r>
              <a:rPr lang="en-US" sz="1400" noProof="1">
                <a:latin typeface="MS Reference Sans Serif" panose="020B0604030504040204" pitchFamily="34" charset="0"/>
              </a:rPr>
              <a:t>WHERE c.address.countryRegionName IN ("United States", "Canada") </a:t>
            </a:r>
            <a:r>
              <a:rPr lang="en-US" sz="1400" b="1" noProof="1">
                <a:latin typeface="MS Reference Sans Serif" panose="020B0604030504040204" pitchFamily="34" charset="0"/>
              </a:rPr>
              <a:t>-- ternary operator</a:t>
            </a:r>
            <a:br>
              <a:rPr lang="en-US" sz="1400" noProof="1">
                <a:latin typeface="MS Reference Sans Serif" panose="020B0604030504040204" pitchFamily="34" charset="0"/>
              </a:rPr>
            </a:br>
            <a:br>
              <a:rPr lang="en-US" sz="1400" noProof="1">
                <a:latin typeface="MS Reference Sans Serif" panose="020B0604030504040204" pitchFamily="34" charset="0"/>
              </a:rPr>
            </a:br>
            <a:endParaRPr lang="en-US" sz="1400" noProof="1">
              <a:latin typeface="MS Reference Sans Serif" panose="020B0604030504040204" pitchFamily="34" charset="0"/>
            </a:endParaRPr>
          </a:p>
          <a:p>
            <a:endParaRPr lang="en-US" sz="1400" noProof="1">
              <a:latin typeface="MS Reference Sans Serif" panose="020B0604030504040204" pitchFamily="34" charset="0"/>
            </a:endParaRPr>
          </a:p>
        </p:txBody>
      </p:sp>
    </p:spTree>
    <p:extLst>
      <p:ext uri="{BB962C8B-B14F-4D97-AF65-F5344CB8AC3E}">
        <p14:creationId xmlns:p14="http://schemas.microsoft.com/office/powerpoint/2010/main" val="183257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128" y="822961"/>
            <a:ext cx="4662994" cy="719073"/>
          </a:xfrm>
        </p:spPr>
        <p:txBody>
          <a:bodyPr/>
          <a:lstStyle/>
          <a:p>
            <a:r>
              <a:rPr lang="fr-CA" dirty="0"/>
              <a:t>Agenda</a:t>
            </a:r>
          </a:p>
        </p:txBody>
      </p:sp>
      <p:sp>
        <p:nvSpPr>
          <p:cNvPr id="6" name="Text Placeholder 5"/>
          <p:cNvSpPr>
            <a:spLocks noGrp="1"/>
          </p:cNvSpPr>
          <p:nvPr>
            <p:ph type="body" sz="half" idx="2"/>
          </p:nvPr>
        </p:nvSpPr>
        <p:spPr>
          <a:xfrm>
            <a:off x="1024128" y="1893025"/>
            <a:ext cx="4662994" cy="4226688"/>
          </a:xfrm>
        </p:spPr>
        <p:txBody>
          <a:bodyPr>
            <a:noAutofit/>
          </a:bodyPr>
          <a:lstStyle/>
          <a:p>
            <a:r>
              <a:rPr lang="en-US" sz="2000" dirty="0"/>
              <a:t>Azure, NoSQL, and DocumentDB</a:t>
            </a:r>
            <a:br>
              <a:rPr lang="en-US" sz="2000" dirty="0"/>
            </a:br>
            <a:r>
              <a:rPr lang="en-US" sz="2000" dirty="0"/>
              <a:t> </a:t>
            </a:r>
          </a:p>
          <a:p>
            <a:r>
              <a:rPr lang="en-US" sz="2000" dirty="0"/>
              <a:t>Getting up and Running in Azure</a:t>
            </a:r>
          </a:p>
          <a:p>
            <a:br>
              <a:rPr lang="en-US" sz="2000" dirty="0"/>
            </a:br>
            <a:r>
              <a:rPr lang="en-US" sz="2000" dirty="0"/>
              <a:t>Exploring DocumentDB (Query Explorer)</a:t>
            </a:r>
            <a:br>
              <a:rPr lang="en-US" sz="2000" dirty="0"/>
            </a:br>
            <a:endParaRPr lang="en-US" sz="2000" dirty="0"/>
          </a:p>
          <a:p>
            <a:r>
              <a:rPr lang="en-US" sz="2000" b="1" dirty="0">
                <a:solidFill>
                  <a:srgbClr val="FF0000"/>
                </a:solidFill>
              </a:rPr>
              <a:t>Developing with DocumentDB (C#)</a:t>
            </a:r>
            <a:br>
              <a:rPr lang="en-US" sz="2000" dirty="0"/>
            </a:br>
            <a:endParaRPr lang="en-US" sz="2000" dirty="0"/>
          </a:p>
          <a:p>
            <a:r>
              <a:rPr lang="en-US" sz="2000" dirty="0"/>
              <a:t>Interesting Features</a:t>
            </a:r>
          </a:p>
          <a:p>
            <a:endParaRPr lang="en-US" sz="2000" dirty="0"/>
          </a:p>
          <a:p>
            <a:r>
              <a:rPr lang="en-US" sz="2000" dirty="0"/>
              <a:t>Final Remarks</a:t>
            </a:r>
            <a:endParaRPr lang="fr-CA" sz="2000" dirty="0"/>
          </a:p>
        </p:txBody>
      </p:sp>
      <p:sp>
        <p:nvSpPr>
          <p:cNvPr id="2" name="Date Placeholder 1"/>
          <p:cNvSpPr>
            <a:spLocks noGrp="1"/>
          </p:cNvSpPr>
          <p:nvPr>
            <p:ph type="dt" sz="half" idx="10"/>
          </p:nvPr>
        </p:nvSpPr>
        <p:spPr>
          <a:xfrm>
            <a:off x="1024129" y="6470704"/>
            <a:ext cx="2154143" cy="274320"/>
          </a:xfrm>
        </p:spPr>
        <p:txBody>
          <a:bodyPr/>
          <a:lstStyle/>
          <a:p>
            <a:fld id="{6617BC79-A52D-4498-B9CB-EA81DCD68466}" type="datetime1">
              <a:rPr lang="en-US" smtClean="0"/>
              <a:t>7/7/2016</a:t>
            </a:fld>
            <a:endParaRPr lang="en-US" dirty="0"/>
          </a:p>
        </p:txBody>
      </p:sp>
      <p:sp>
        <p:nvSpPr>
          <p:cNvPr id="7" name="Slide Number Placeholder 6"/>
          <p:cNvSpPr>
            <a:spLocks noGrp="1"/>
          </p:cNvSpPr>
          <p:nvPr>
            <p:ph type="sldNum" sz="quarter" idx="12"/>
          </p:nvPr>
        </p:nvSpPr>
        <p:spPr>
          <a:xfrm>
            <a:off x="10837333" y="6470704"/>
            <a:ext cx="973667" cy="274320"/>
          </a:xfrm>
        </p:spPr>
        <p:txBody>
          <a:bodyPr/>
          <a:lstStyle/>
          <a:p>
            <a:fld id="{4FAB73BC-B049-4115-A692-8D63A059BFB8}" type="slidenum">
              <a:rPr lang="en-US" smtClean="0"/>
              <a:t>25</a:t>
            </a:fld>
            <a:endParaRPr lang="en-US" dirty="0"/>
          </a:p>
        </p:txBody>
      </p:sp>
      <p:pic>
        <p:nvPicPr>
          <p:cNvPr id="11" name="Picture 2" descr="http://www.blastr.com/sites/blastr/files/styles/blog_post_in_content_image/public/23_lando.png?itok=p_Kml0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397" y="1182497"/>
            <a:ext cx="5723603" cy="3270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114839" y="4640826"/>
            <a:ext cx="3722494" cy="461665"/>
          </a:xfrm>
          <a:prstGeom prst="rect">
            <a:avLst/>
          </a:prstGeom>
          <a:noFill/>
        </p:spPr>
        <p:txBody>
          <a:bodyPr wrap="none" rtlCol="0">
            <a:spAutoFit/>
          </a:bodyPr>
          <a:lstStyle/>
          <a:p>
            <a:r>
              <a:rPr lang="en-US" sz="2400" dirty="0"/>
              <a:t>“Sorry…” – Lando Calrissian</a:t>
            </a:r>
          </a:p>
        </p:txBody>
      </p:sp>
    </p:spTree>
    <p:extLst>
      <p:ext uri="{BB962C8B-B14F-4D97-AF65-F5344CB8AC3E}">
        <p14:creationId xmlns:p14="http://schemas.microsoft.com/office/powerpoint/2010/main" val="331281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Demos</a:t>
            </a:r>
          </a:p>
        </p:txBody>
      </p:sp>
      <p:sp>
        <p:nvSpPr>
          <p:cNvPr id="8" name="Content Placeholder 7"/>
          <p:cNvSpPr>
            <a:spLocks noGrp="1"/>
          </p:cNvSpPr>
          <p:nvPr>
            <p:ph sz="half" idx="1"/>
          </p:nvPr>
        </p:nvSpPr>
        <p:spPr/>
        <p:txBody>
          <a:bodyPr>
            <a:normAutofit/>
          </a:bodyPr>
          <a:lstStyle/>
          <a:p>
            <a:pPr>
              <a:buFont typeface="Wingdings" panose="05000000000000000000" pitchFamily="2" charset="2"/>
              <a:buChar char="§"/>
            </a:pPr>
            <a:r>
              <a:rPr lang="en-US" sz="4000" dirty="0"/>
              <a:t> Hello World-</a:t>
            </a:r>
            <a:r>
              <a:rPr lang="en-US" sz="4000" dirty="0" err="1"/>
              <a:t>ish</a:t>
            </a:r>
            <a:r>
              <a:rPr lang="en-US" sz="4000" dirty="0"/>
              <a:t> Example (C#)</a:t>
            </a:r>
          </a:p>
          <a:p>
            <a:pPr>
              <a:buFont typeface="Wingdings" panose="05000000000000000000" pitchFamily="2" charset="2"/>
              <a:buChar char="§"/>
            </a:pPr>
            <a:r>
              <a:rPr lang="en-US" sz="4000" dirty="0"/>
              <a:t> Sample App (ASP.NET MVC 5, C#)</a:t>
            </a:r>
          </a:p>
        </p:txBody>
      </p:sp>
      <p:sp>
        <p:nvSpPr>
          <p:cNvPr id="5" name="Date Placeholder 4"/>
          <p:cNvSpPr>
            <a:spLocks noGrp="1"/>
          </p:cNvSpPr>
          <p:nvPr>
            <p:ph type="dt" sz="half" idx="10"/>
          </p:nvPr>
        </p:nvSpPr>
        <p:spPr/>
        <p:txBody>
          <a:bodyPr/>
          <a:lstStyle/>
          <a:p>
            <a:fld id="{A677F209-644D-48BC-B05B-83EB039E8A1B}"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2970717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128" y="822961"/>
            <a:ext cx="4662994" cy="719073"/>
          </a:xfrm>
        </p:spPr>
        <p:txBody>
          <a:bodyPr/>
          <a:lstStyle/>
          <a:p>
            <a:r>
              <a:rPr lang="fr-CA" dirty="0"/>
              <a:t>Agenda</a:t>
            </a:r>
          </a:p>
        </p:txBody>
      </p:sp>
      <p:sp>
        <p:nvSpPr>
          <p:cNvPr id="6" name="Text Placeholder 5"/>
          <p:cNvSpPr>
            <a:spLocks noGrp="1"/>
          </p:cNvSpPr>
          <p:nvPr>
            <p:ph type="body" sz="half" idx="2"/>
          </p:nvPr>
        </p:nvSpPr>
        <p:spPr>
          <a:xfrm>
            <a:off x="1024128" y="1893025"/>
            <a:ext cx="4662994" cy="4226688"/>
          </a:xfrm>
        </p:spPr>
        <p:txBody>
          <a:bodyPr>
            <a:noAutofit/>
          </a:bodyPr>
          <a:lstStyle/>
          <a:p>
            <a:r>
              <a:rPr lang="en-US" sz="2000" dirty="0"/>
              <a:t>Azure, NoSQL, and DocumentDB</a:t>
            </a:r>
            <a:br>
              <a:rPr lang="en-US" sz="2000" dirty="0"/>
            </a:br>
            <a:r>
              <a:rPr lang="en-US" sz="2000" dirty="0"/>
              <a:t> </a:t>
            </a:r>
          </a:p>
          <a:p>
            <a:r>
              <a:rPr lang="en-US" sz="2000" dirty="0"/>
              <a:t>Getting up and Running in Azure</a:t>
            </a:r>
          </a:p>
          <a:p>
            <a:br>
              <a:rPr lang="en-US" sz="2000" dirty="0"/>
            </a:br>
            <a:r>
              <a:rPr lang="en-US" sz="2000" dirty="0"/>
              <a:t>Exploring DocumentDB (Query Explorer)</a:t>
            </a:r>
            <a:br>
              <a:rPr lang="en-US" sz="2000" dirty="0"/>
            </a:br>
            <a:endParaRPr lang="en-US" sz="2000" dirty="0"/>
          </a:p>
          <a:p>
            <a:r>
              <a:rPr lang="en-US" sz="2000" dirty="0"/>
              <a:t>Developing with DocumentDB (C#)</a:t>
            </a:r>
            <a:br>
              <a:rPr lang="en-US" sz="2000" dirty="0"/>
            </a:br>
            <a:endParaRPr lang="en-US" sz="2000" dirty="0"/>
          </a:p>
          <a:p>
            <a:r>
              <a:rPr lang="en-US" sz="2000" b="1" dirty="0">
                <a:solidFill>
                  <a:srgbClr val="FF0000"/>
                </a:solidFill>
              </a:rPr>
              <a:t>Interesting Features</a:t>
            </a:r>
          </a:p>
          <a:p>
            <a:endParaRPr lang="en-US" sz="2000" dirty="0"/>
          </a:p>
          <a:p>
            <a:r>
              <a:rPr lang="en-US" sz="2000" dirty="0"/>
              <a:t>Final Remarks</a:t>
            </a:r>
            <a:endParaRPr lang="fr-CA" sz="2000" dirty="0"/>
          </a:p>
        </p:txBody>
      </p:sp>
      <p:sp>
        <p:nvSpPr>
          <p:cNvPr id="2" name="Date Placeholder 1"/>
          <p:cNvSpPr>
            <a:spLocks noGrp="1"/>
          </p:cNvSpPr>
          <p:nvPr>
            <p:ph type="dt" sz="half" idx="10"/>
          </p:nvPr>
        </p:nvSpPr>
        <p:spPr>
          <a:xfrm>
            <a:off x="1024129" y="6470704"/>
            <a:ext cx="2154143" cy="274320"/>
          </a:xfrm>
        </p:spPr>
        <p:txBody>
          <a:bodyPr/>
          <a:lstStyle/>
          <a:p>
            <a:fld id="{6617BC79-A52D-4498-B9CB-EA81DCD68466}" type="datetime1">
              <a:rPr lang="en-US" smtClean="0"/>
              <a:t>7/7/2016</a:t>
            </a:fld>
            <a:endParaRPr lang="en-US" dirty="0"/>
          </a:p>
        </p:txBody>
      </p:sp>
      <p:sp>
        <p:nvSpPr>
          <p:cNvPr id="7" name="Slide Number Placeholder 6"/>
          <p:cNvSpPr>
            <a:spLocks noGrp="1"/>
          </p:cNvSpPr>
          <p:nvPr>
            <p:ph type="sldNum" sz="quarter" idx="12"/>
          </p:nvPr>
        </p:nvSpPr>
        <p:spPr>
          <a:xfrm>
            <a:off x="10837333" y="6470704"/>
            <a:ext cx="973667" cy="274320"/>
          </a:xfrm>
        </p:spPr>
        <p:txBody>
          <a:bodyPr/>
          <a:lstStyle/>
          <a:p>
            <a:fld id="{4FAB73BC-B049-4115-A692-8D63A059BFB8}" type="slidenum">
              <a:rPr lang="en-US" smtClean="0"/>
              <a:t>27</a:t>
            </a:fld>
            <a:endParaRPr lang="en-US" dirty="0"/>
          </a:p>
        </p:txBody>
      </p:sp>
      <p:pic>
        <p:nvPicPr>
          <p:cNvPr id="5122" name="Picture 2" descr="https://media1.giphy.com/media/xT9DPpf0zTqRASyzTi/200_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588" y="1307691"/>
            <a:ext cx="5849652" cy="3451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604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Indexing</a:t>
            </a:r>
          </a:p>
        </p:txBody>
      </p:sp>
      <p:sp>
        <p:nvSpPr>
          <p:cNvPr id="8" name="Content Placeholder 7"/>
          <p:cNvSpPr>
            <a:spLocks noGrp="1"/>
          </p:cNvSpPr>
          <p:nvPr>
            <p:ph sz="half" idx="1"/>
          </p:nvPr>
        </p:nvSpPr>
        <p:spPr>
          <a:xfrm>
            <a:off x="6549405" y="1335024"/>
            <a:ext cx="5096495" cy="5307076"/>
          </a:xfrm>
        </p:spPr>
        <p:txBody>
          <a:bodyPr>
            <a:noAutofit/>
          </a:bodyPr>
          <a:lstStyle/>
          <a:p>
            <a:pPr>
              <a:buFont typeface="Wingdings" panose="05000000000000000000" pitchFamily="2" charset="2"/>
              <a:buChar char="§"/>
            </a:pPr>
            <a:r>
              <a:rPr lang="en-US" sz="2400" dirty="0"/>
              <a:t> By default </a:t>
            </a:r>
            <a:r>
              <a:rPr lang="en-US" sz="2400" b="1" dirty="0">
                <a:solidFill>
                  <a:schemeClr val="accent2"/>
                </a:solidFill>
              </a:rPr>
              <a:t>all columns</a:t>
            </a:r>
            <a:r>
              <a:rPr lang="en-US" sz="2400" dirty="0"/>
              <a:t> are indexed.</a:t>
            </a:r>
          </a:p>
          <a:p>
            <a:pPr>
              <a:buFont typeface="Wingdings" panose="05000000000000000000" pitchFamily="2" charset="2"/>
              <a:buChar char="§"/>
            </a:pPr>
            <a:r>
              <a:rPr lang="en-US" sz="2400" dirty="0"/>
              <a:t> Indexes are schema free</a:t>
            </a:r>
          </a:p>
          <a:p>
            <a:pPr>
              <a:buFont typeface="Wingdings" panose="05000000000000000000" pitchFamily="2" charset="2"/>
              <a:buChar char="§"/>
            </a:pPr>
            <a:r>
              <a:rPr lang="en-US" sz="2400" dirty="0"/>
              <a:t> Three types of indexes:</a:t>
            </a:r>
          </a:p>
          <a:p>
            <a:pPr marL="642366" lvl="1" indent="-514350">
              <a:buFont typeface="+mj-lt"/>
              <a:buAutoNum type="arabicPeriod"/>
            </a:pPr>
            <a:r>
              <a:rPr lang="en-US" sz="2400" dirty="0"/>
              <a:t>Hash index</a:t>
            </a:r>
            <a:br>
              <a:rPr lang="en-US" sz="2400" dirty="0"/>
            </a:br>
            <a:r>
              <a:rPr lang="en-US" sz="1600" dirty="0">
                <a:solidFill>
                  <a:srgbClr val="FF0000"/>
                </a:solidFill>
              </a:rPr>
              <a:t>(SELECT * FROM collection c WHERE </a:t>
            </a:r>
            <a:r>
              <a:rPr lang="en-US" sz="1600" dirty="0" err="1">
                <a:solidFill>
                  <a:srgbClr val="FF0000"/>
                </a:solidFill>
              </a:rPr>
              <a:t>c.prop</a:t>
            </a:r>
            <a:r>
              <a:rPr lang="en-US" sz="1600" dirty="0">
                <a:solidFill>
                  <a:srgbClr val="FF0000"/>
                </a:solidFill>
              </a:rPr>
              <a:t> = ‘Jared’)</a:t>
            </a:r>
          </a:p>
          <a:p>
            <a:pPr marL="642366" lvl="1" indent="-514350">
              <a:buFont typeface="+mj-lt"/>
              <a:buAutoNum type="arabicPeriod"/>
            </a:pPr>
            <a:r>
              <a:rPr lang="en-US" sz="2400" dirty="0"/>
              <a:t>Range index </a:t>
            </a:r>
            <a:br>
              <a:rPr lang="en-US" sz="2400" dirty="0"/>
            </a:br>
            <a:r>
              <a:rPr lang="en-US" sz="1600" dirty="0">
                <a:solidFill>
                  <a:srgbClr val="FF0000"/>
                </a:solidFill>
              </a:rPr>
              <a:t>(SELECT * FROM collection c WHERE </a:t>
            </a:r>
            <a:r>
              <a:rPr lang="en-US" sz="1600" dirty="0" err="1">
                <a:solidFill>
                  <a:srgbClr val="FF0000"/>
                </a:solidFill>
              </a:rPr>
              <a:t>c.prop</a:t>
            </a:r>
            <a:r>
              <a:rPr lang="en-US" sz="1600" dirty="0">
                <a:solidFill>
                  <a:srgbClr val="FF0000"/>
                </a:solidFill>
              </a:rPr>
              <a:t> &gt; 5)</a:t>
            </a:r>
          </a:p>
          <a:p>
            <a:pPr marL="642366" lvl="1" indent="-514350">
              <a:buFont typeface="+mj-lt"/>
              <a:buAutoNum type="arabicPeriod"/>
            </a:pPr>
            <a:r>
              <a:rPr lang="en-US" sz="2400" dirty="0"/>
              <a:t>Spatial</a:t>
            </a:r>
          </a:p>
          <a:p>
            <a:pPr>
              <a:buFont typeface="Wingdings" panose="05000000000000000000" pitchFamily="2" charset="2"/>
              <a:buChar char="§"/>
            </a:pPr>
            <a:r>
              <a:rPr lang="en-US" sz="2400" dirty="0"/>
              <a:t> Three indexing modes:</a:t>
            </a:r>
          </a:p>
          <a:p>
            <a:pPr marL="642366" lvl="1" indent="-514350">
              <a:buFont typeface="+mj-lt"/>
              <a:buAutoNum type="arabicPeriod"/>
            </a:pPr>
            <a:r>
              <a:rPr lang="en-US" sz="2400" dirty="0"/>
              <a:t>Consistent</a:t>
            </a:r>
          </a:p>
          <a:p>
            <a:pPr marL="642366" lvl="1" indent="-514350">
              <a:buFont typeface="+mj-lt"/>
              <a:buAutoNum type="arabicPeriod"/>
            </a:pPr>
            <a:r>
              <a:rPr lang="en-US" sz="2400" dirty="0"/>
              <a:t>Lazy</a:t>
            </a:r>
          </a:p>
          <a:p>
            <a:pPr marL="642366" lvl="1" indent="-514350">
              <a:buFont typeface="+mj-lt"/>
              <a:buAutoNum type="arabicPeriod"/>
            </a:pPr>
            <a:r>
              <a:rPr lang="en-US" sz="2400" dirty="0"/>
              <a:t>None</a:t>
            </a:r>
          </a:p>
          <a:p>
            <a:pPr marL="468630" indent="-514350">
              <a:buFont typeface="+mj-lt"/>
              <a:buAutoNum type="arabicPeriod"/>
            </a:pPr>
            <a:endParaRPr lang="en-US" sz="2800" dirty="0"/>
          </a:p>
        </p:txBody>
      </p:sp>
      <p:sp>
        <p:nvSpPr>
          <p:cNvPr id="5" name="Date Placeholder 4"/>
          <p:cNvSpPr>
            <a:spLocks noGrp="1"/>
          </p:cNvSpPr>
          <p:nvPr>
            <p:ph type="dt" sz="half" idx="10"/>
          </p:nvPr>
        </p:nvSpPr>
        <p:spPr/>
        <p:txBody>
          <a:bodyPr/>
          <a:lstStyle/>
          <a:p>
            <a:fld id="{A677F209-644D-48BC-B05B-83EB039E8A1B}"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28</a:t>
            </a:fld>
            <a:endParaRPr lang="en-US" dirty="0"/>
          </a:p>
        </p:txBody>
      </p:sp>
      <p:pic>
        <p:nvPicPr>
          <p:cNvPr id="2" name="Picture 1"/>
          <p:cNvPicPr>
            <a:picLocks noChangeAspect="1"/>
          </p:cNvPicPr>
          <p:nvPr/>
        </p:nvPicPr>
        <p:blipFill>
          <a:blip r:embed="rId3"/>
          <a:stretch>
            <a:fillRect/>
          </a:stretch>
        </p:blipFill>
        <p:spPr>
          <a:xfrm>
            <a:off x="647564" y="1828134"/>
            <a:ext cx="5423036" cy="4106260"/>
          </a:xfrm>
          <a:prstGeom prst="rect">
            <a:avLst/>
          </a:prstGeom>
        </p:spPr>
      </p:pic>
    </p:spTree>
    <p:extLst>
      <p:ext uri="{BB962C8B-B14F-4D97-AF65-F5344CB8AC3E}">
        <p14:creationId xmlns:p14="http://schemas.microsoft.com/office/powerpoint/2010/main" val="2900722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Attachments</a:t>
            </a:r>
          </a:p>
        </p:txBody>
      </p:sp>
      <p:sp>
        <p:nvSpPr>
          <p:cNvPr id="8" name="Content Placeholder 7"/>
          <p:cNvSpPr>
            <a:spLocks noGrp="1"/>
          </p:cNvSpPr>
          <p:nvPr>
            <p:ph sz="half" idx="1"/>
          </p:nvPr>
        </p:nvSpPr>
        <p:spPr>
          <a:xfrm>
            <a:off x="440710" y="1958000"/>
            <a:ext cx="6156736" cy="3087383"/>
          </a:xfrm>
        </p:spPr>
        <p:txBody>
          <a:bodyPr>
            <a:normAutofit/>
          </a:bodyPr>
          <a:lstStyle/>
          <a:p>
            <a:pPr>
              <a:buFont typeface="Wingdings" panose="05000000000000000000" pitchFamily="2" charset="2"/>
              <a:buChar char="§"/>
            </a:pPr>
            <a:r>
              <a:rPr lang="en-US" sz="2400" dirty="0"/>
              <a:t>Store large blobs/media outside core storage</a:t>
            </a:r>
          </a:p>
          <a:p>
            <a:pPr>
              <a:buFont typeface="Wingdings" panose="05000000000000000000" pitchFamily="2" charset="2"/>
              <a:buChar char="§"/>
            </a:pPr>
            <a:r>
              <a:rPr lang="en-US" sz="2400" dirty="0"/>
              <a:t>Document DB managed</a:t>
            </a:r>
          </a:p>
          <a:p>
            <a:pPr>
              <a:buFont typeface="Wingdings" panose="05000000000000000000" pitchFamily="2" charset="2"/>
              <a:buChar char="§"/>
            </a:pPr>
            <a:r>
              <a:rPr lang="en-US" sz="2400" dirty="0"/>
              <a:t>Submit raw content in POST</a:t>
            </a:r>
          </a:p>
          <a:p>
            <a:pPr>
              <a:buFont typeface="Wingdings" panose="05000000000000000000" pitchFamily="2" charset="2"/>
              <a:buChar char="§"/>
            </a:pPr>
            <a:r>
              <a:rPr lang="en-US" sz="2400" dirty="0"/>
              <a:t>Document DB stores into Azure Blob storage</a:t>
            </a:r>
          </a:p>
          <a:p>
            <a:pPr>
              <a:buFont typeface="Wingdings" panose="05000000000000000000" pitchFamily="2" charset="2"/>
              <a:buChar char="§"/>
            </a:pPr>
            <a:r>
              <a:rPr lang="en-US" sz="2400" dirty="0"/>
              <a:t>Document DB manages lifecycle</a:t>
            </a:r>
          </a:p>
          <a:p>
            <a:pPr>
              <a:buFont typeface="Wingdings" panose="05000000000000000000" pitchFamily="2" charset="2"/>
              <a:buChar char="§"/>
            </a:pPr>
            <a:r>
              <a:rPr lang="en-US" sz="2400" dirty="0"/>
              <a:t>Create Attachment providing URL to content</a:t>
            </a:r>
          </a:p>
          <a:p>
            <a:endParaRPr lang="en-US" sz="2400" dirty="0"/>
          </a:p>
          <a:p>
            <a:endParaRPr lang="en-US" sz="2400" dirty="0"/>
          </a:p>
          <a:p>
            <a:endParaRPr lang="en-US" sz="2400" dirty="0"/>
          </a:p>
          <a:p>
            <a:endParaRPr lang="en-US" sz="2400" dirty="0"/>
          </a:p>
        </p:txBody>
      </p:sp>
      <p:sp>
        <p:nvSpPr>
          <p:cNvPr id="5" name="Date Placeholder 4"/>
          <p:cNvSpPr>
            <a:spLocks noGrp="1"/>
          </p:cNvSpPr>
          <p:nvPr>
            <p:ph type="dt" sz="half" idx="10"/>
          </p:nvPr>
        </p:nvSpPr>
        <p:spPr/>
        <p:txBody>
          <a:bodyPr/>
          <a:lstStyle/>
          <a:p>
            <a:fld id="{A677F209-644D-48BC-B05B-83EB039E8A1B}"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29</a:t>
            </a:fld>
            <a:endParaRPr lang="en-US" dirty="0"/>
          </a:p>
        </p:txBody>
      </p:sp>
      <p:pic>
        <p:nvPicPr>
          <p:cNvPr id="8196" name="Picture 4" descr="https://media2.giphy.com/media/PXGvUV7Znz5wQ/200_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446" y="1958000"/>
            <a:ext cx="5406174" cy="284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965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128" y="822962"/>
            <a:ext cx="4662994" cy="620828"/>
          </a:xfrm>
        </p:spPr>
        <p:txBody>
          <a:bodyPr/>
          <a:lstStyle/>
          <a:p>
            <a:r>
              <a:rPr lang="fr-CA" dirty="0"/>
              <a:t>Agenda</a:t>
            </a:r>
          </a:p>
        </p:txBody>
      </p:sp>
      <p:sp>
        <p:nvSpPr>
          <p:cNvPr id="6" name="Text Placeholder 5"/>
          <p:cNvSpPr>
            <a:spLocks noGrp="1"/>
          </p:cNvSpPr>
          <p:nvPr>
            <p:ph type="body" sz="half" idx="2"/>
          </p:nvPr>
        </p:nvSpPr>
        <p:spPr>
          <a:xfrm>
            <a:off x="1024128" y="1668407"/>
            <a:ext cx="4662994" cy="4577679"/>
          </a:xfrm>
        </p:spPr>
        <p:txBody>
          <a:bodyPr>
            <a:noAutofit/>
          </a:bodyPr>
          <a:lstStyle/>
          <a:p>
            <a:r>
              <a:rPr lang="en-US" sz="2000" b="1" dirty="0">
                <a:solidFill>
                  <a:srgbClr val="FF0000"/>
                </a:solidFill>
              </a:rPr>
              <a:t>Azure, NoSQL, and DocumentDB</a:t>
            </a:r>
            <a:br>
              <a:rPr lang="en-US" sz="2000" dirty="0"/>
            </a:br>
            <a:r>
              <a:rPr lang="en-US" sz="2000" dirty="0"/>
              <a:t> </a:t>
            </a:r>
          </a:p>
          <a:p>
            <a:r>
              <a:rPr lang="en-US" sz="2000" dirty="0"/>
              <a:t>Getting up and Running in Azure</a:t>
            </a:r>
            <a:br>
              <a:rPr lang="en-US" sz="2000" dirty="0"/>
            </a:br>
            <a:endParaRPr lang="en-US" sz="2000" dirty="0"/>
          </a:p>
          <a:p>
            <a:r>
              <a:rPr lang="en-US" sz="2000" dirty="0"/>
              <a:t>Exploring DocumentDB (Query Explorer) </a:t>
            </a:r>
          </a:p>
          <a:p>
            <a:endParaRPr lang="en-US" sz="2000" dirty="0"/>
          </a:p>
          <a:p>
            <a:r>
              <a:rPr lang="en-US" sz="2000" dirty="0"/>
              <a:t>Working with DocumentDB (C#)</a:t>
            </a:r>
            <a:br>
              <a:rPr lang="en-US" sz="2000" dirty="0"/>
            </a:br>
            <a:endParaRPr lang="en-US" sz="2000" dirty="0"/>
          </a:p>
          <a:p>
            <a:r>
              <a:rPr lang="en-US" sz="2000" dirty="0"/>
              <a:t>Interesting Features</a:t>
            </a:r>
          </a:p>
          <a:p>
            <a:endParaRPr lang="en-US" sz="2000" dirty="0"/>
          </a:p>
          <a:p>
            <a:r>
              <a:rPr lang="en-US" sz="2000" dirty="0"/>
              <a:t>Final Remarks</a:t>
            </a:r>
            <a:endParaRPr lang="fr-CA" sz="2000" dirty="0"/>
          </a:p>
        </p:txBody>
      </p:sp>
      <p:sp>
        <p:nvSpPr>
          <p:cNvPr id="2" name="Date Placeholder 1"/>
          <p:cNvSpPr>
            <a:spLocks noGrp="1"/>
          </p:cNvSpPr>
          <p:nvPr>
            <p:ph type="dt" sz="half" idx="10"/>
          </p:nvPr>
        </p:nvSpPr>
        <p:spPr>
          <a:xfrm>
            <a:off x="1024129" y="6470704"/>
            <a:ext cx="2154143" cy="274320"/>
          </a:xfrm>
        </p:spPr>
        <p:txBody>
          <a:bodyPr/>
          <a:lstStyle/>
          <a:p>
            <a:fld id="{6617BC79-A52D-4498-B9CB-EA81DCD68466}" type="datetime1">
              <a:rPr lang="en-US" smtClean="0"/>
              <a:t>7/7/2016</a:t>
            </a:fld>
            <a:endParaRPr lang="en-US" dirty="0"/>
          </a:p>
        </p:txBody>
      </p:sp>
      <p:sp>
        <p:nvSpPr>
          <p:cNvPr id="7" name="Slide Number Placeholder 6"/>
          <p:cNvSpPr>
            <a:spLocks noGrp="1"/>
          </p:cNvSpPr>
          <p:nvPr>
            <p:ph type="sldNum" sz="quarter" idx="12"/>
          </p:nvPr>
        </p:nvSpPr>
        <p:spPr>
          <a:xfrm>
            <a:off x="10837333" y="6470704"/>
            <a:ext cx="973667" cy="274320"/>
          </a:xfrm>
        </p:spPr>
        <p:txBody>
          <a:bodyPr/>
          <a:lstStyle/>
          <a:p>
            <a:fld id="{4FAB73BC-B049-4115-A692-8D63A059BFB8}" type="slidenum">
              <a:rPr lang="en-US" smtClean="0"/>
              <a:t>3</a:t>
            </a:fld>
            <a:endParaRPr lang="en-US" dirty="0"/>
          </a:p>
        </p:txBody>
      </p:sp>
      <p:pic>
        <p:nvPicPr>
          <p:cNvPr id="5" name="Picture 4"/>
          <p:cNvPicPr>
            <a:picLocks noChangeAspect="1"/>
          </p:cNvPicPr>
          <p:nvPr/>
        </p:nvPicPr>
        <p:blipFill>
          <a:blip r:embed="rId2"/>
          <a:stretch>
            <a:fillRect/>
          </a:stretch>
        </p:blipFill>
        <p:spPr>
          <a:xfrm>
            <a:off x="7101809" y="636148"/>
            <a:ext cx="3735524" cy="5694545"/>
          </a:xfrm>
          <a:prstGeom prst="rect">
            <a:avLst/>
          </a:prstGeom>
        </p:spPr>
      </p:pic>
    </p:spTree>
    <p:extLst>
      <p:ext uri="{BB962C8B-B14F-4D97-AF65-F5344CB8AC3E}">
        <p14:creationId xmlns:p14="http://schemas.microsoft.com/office/powerpoint/2010/main" val="1379802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Stored Procedures, Triggers, UDF</a:t>
            </a:r>
          </a:p>
        </p:txBody>
      </p:sp>
      <p:sp>
        <p:nvSpPr>
          <p:cNvPr id="8" name="Content Placeholder 7"/>
          <p:cNvSpPr>
            <a:spLocks noGrp="1"/>
          </p:cNvSpPr>
          <p:nvPr>
            <p:ph sz="half" idx="1"/>
          </p:nvPr>
        </p:nvSpPr>
        <p:spPr>
          <a:xfrm>
            <a:off x="1329423" y="1988050"/>
            <a:ext cx="4554741" cy="4023360"/>
          </a:xfrm>
        </p:spPr>
        <p:txBody>
          <a:bodyPr>
            <a:normAutofit/>
          </a:bodyPr>
          <a:lstStyle/>
          <a:p>
            <a:pPr>
              <a:buFont typeface="Wingdings" panose="05000000000000000000" pitchFamily="2" charset="2"/>
              <a:buChar char="§"/>
            </a:pPr>
            <a:r>
              <a:rPr lang="en-US" sz="2800" b="1" dirty="0"/>
              <a:t>JavaScript as T-SQL</a:t>
            </a:r>
          </a:p>
          <a:p>
            <a:pPr>
              <a:buFont typeface="Wingdings" panose="05000000000000000000" pitchFamily="2" charset="2"/>
              <a:buChar char="§"/>
            </a:pPr>
            <a:r>
              <a:rPr lang="en-US" sz="2800" b="1" dirty="0"/>
              <a:t>Transactional</a:t>
            </a:r>
          </a:p>
          <a:p>
            <a:pPr lvl="1">
              <a:buFont typeface="Wingdings" panose="05000000000000000000" pitchFamily="2" charset="2"/>
              <a:buChar char="§"/>
            </a:pPr>
            <a:r>
              <a:rPr lang="en-US" sz="2400" dirty="0"/>
              <a:t>Each call to the service is in </a:t>
            </a:r>
            <a:br>
              <a:rPr lang="en-US" sz="2400" dirty="0"/>
            </a:br>
            <a:r>
              <a:rPr lang="en-US" sz="2400" dirty="0"/>
              <a:t>ACID transaction</a:t>
            </a:r>
          </a:p>
          <a:p>
            <a:pPr lvl="1">
              <a:buFont typeface="Wingdings" panose="05000000000000000000" pitchFamily="2" charset="2"/>
              <a:buChar char="§"/>
            </a:pPr>
            <a:r>
              <a:rPr lang="en-US" sz="2400" dirty="0"/>
              <a:t>Uncaught exception to rollback</a:t>
            </a:r>
          </a:p>
          <a:p>
            <a:pPr>
              <a:buFont typeface="Wingdings" panose="05000000000000000000" pitchFamily="2" charset="2"/>
              <a:buChar char="§"/>
            </a:pPr>
            <a:r>
              <a:rPr lang="en-US" sz="2800" b="1" dirty="0"/>
              <a:t>Sandboxed</a:t>
            </a:r>
          </a:p>
          <a:p>
            <a:pPr lvl="1">
              <a:buFont typeface="Wingdings" panose="05000000000000000000" pitchFamily="2" charset="2"/>
              <a:buChar char="§"/>
            </a:pPr>
            <a:r>
              <a:rPr lang="en-US" sz="2400" dirty="0"/>
              <a:t>No imports</a:t>
            </a:r>
          </a:p>
          <a:p>
            <a:pPr lvl="1">
              <a:buFont typeface="Wingdings" panose="05000000000000000000" pitchFamily="2" charset="2"/>
              <a:buChar char="§"/>
            </a:pPr>
            <a:r>
              <a:rPr lang="en-US" sz="2400" dirty="0"/>
              <a:t>No network calls</a:t>
            </a:r>
          </a:p>
          <a:p>
            <a:pPr lvl="1">
              <a:buFont typeface="Wingdings" panose="05000000000000000000" pitchFamily="2" charset="2"/>
              <a:buChar char="§"/>
            </a:pPr>
            <a:r>
              <a:rPr lang="en-US" sz="2400" dirty="0"/>
              <a:t>No Eval()</a:t>
            </a:r>
          </a:p>
        </p:txBody>
      </p:sp>
      <p:sp>
        <p:nvSpPr>
          <p:cNvPr id="5" name="Date Placeholder 4"/>
          <p:cNvSpPr>
            <a:spLocks noGrp="1"/>
          </p:cNvSpPr>
          <p:nvPr>
            <p:ph type="dt" sz="half" idx="10"/>
          </p:nvPr>
        </p:nvSpPr>
        <p:spPr/>
        <p:txBody>
          <a:bodyPr/>
          <a:lstStyle/>
          <a:p>
            <a:fld id="{A677F209-644D-48BC-B05B-83EB039E8A1B}"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30</a:t>
            </a:fld>
            <a:endParaRPr lang="en-US" dirty="0"/>
          </a:p>
        </p:txBody>
      </p:sp>
      <p:sp>
        <p:nvSpPr>
          <p:cNvPr id="9" name="Content Placeholder 2"/>
          <p:cNvSpPr txBox="1">
            <a:spLocks/>
          </p:cNvSpPr>
          <p:nvPr/>
        </p:nvSpPr>
        <p:spPr>
          <a:xfrm>
            <a:off x="6028332" y="2084831"/>
            <a:ext cx="5917862" cy="3726033"/>
          </a:xfrm>
          <a:prstGeom prst="rect">
            <a:avLst/>
          </a:prstGeom>
        </p:spPr>
        <p:style>
          <a:lnRef idx="2">
            <a:schemeClr val="dk1"/>
          </a:lnRef>
          <a:fillRef idx="1">
            <a:schemeClr val="lt1"/>
          </a:fillRef>
          <a:effectRef idx="0">
            <a:schemeClr val="dk1"/>
          </a:effectRef>
          <a:fontRef idx="minor">
            <a:schemeClr val="dk1"/>
          </a:fontRef>
        </p:style>
        <p:txBody>
          <a:bodyPr vert="horz" lIns="69945" tIns="34973" rIns="69945" bIns="34973"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sz="1600" noProof="1">
                <a:solidFill>
                  <a:srgbClr val="0000FF"/>
                </a:solidFill>
                <a:highlight>
                  <a:srgbClr val="FFFFFF"/>
                </a:highlight>
                <a:latin typeface="Consolas" panose="020B0609020204030204" pitchFamily="49" charset="0"/>
              </a:rPr>
              <a:t>var</a:t>
            </a:r>
            <a:r>
              <a:rPr lang="en-NZ" sz="1600" noProof="1">
                <a:solidFill>
                  <a:srgbClr val="000000"/>
                </a:solidFill>
                <a:highlight>
                  <a:srgbClr val="FFFFFF"/>
                </a:highlight>
                <a:latin typeface="Consolas" panose="020B0609020204030204" pitchFamily="49" charset="0"/>
              </a:rPr>
              <a:t> helloWorldStoredProc = {</a:t>
            </a:r>
          </a:p>
          <a:p>
            <a:pPr marL="0" indent="0">
              <a:buNone/>
            </a:pPr>
            <a:r>
              <a:rPr lang="en-NZ" sz="1600" noProof="1">
                <a:solidFill>
                  <a:srgbClr val="000000"/>
                </a:solidFill>
                <a:highlight>
                  <a:srgbClr val="FFFFFF"/>
                </a:highlight>
                <a:latin typeface="Consolas" panose="020B0609020204030204" pitchFamily="49" charset="0"/>
              </a:rPr>
              <a:t>    id: </a:t>
            </a:r>
            <a:r>
              <a:rPr lang="en-NZ" sz="1600" noProof="1">
                <a:solidFill>
                  <a:srgbClr val="A31515"/>
                </a:solidFill>
                <a:highlight>
                  <a:srgbClr val="FFFFFF"/>
                </a:highlight>
                <a:latin typeface="Consolas" panose="020B0609020204030204" pitchFamily="49" charset="0"/>
              </a:rPr>
              <a:t>"helloRealWorld"</a:t>
            </a:r>
            <a:r>
              <a:rPr lang="en-NZ" sz="1600" noProof="1">
                <a:solidFill>
                  <a:srgbClr val="000000"/>
                </a:solidFill>
                <a:highlight>
                  <a:srgbClr val="FFFFFF"/>
                </a:highlight>
                <a:latin typeface="Consolas" panose="020B0609020204030204" pitchFamily="49" charset="0"/>
              </a:rPr>
              <a:t>,</a:t>
            </a:r>
          </a:p>
          <a:p>
            <a:pPr marL="0" indent="0">
              <a:buNone/>
            </a:pPr>
            <a:r>
              <a:rPr lang="en-NZ" sz="1600" noProof="1">
                <a:solidFill>
                  <a:srgbClr val="000000"/>
                </a:solidFill>
                <a:highlight>
                  <a:srgbClr val="FFFFFF"/>
                </a:highlight>
                <a:latin typeface="Consolas" panose="020B0609020204030204" pitchFamily="49" charset="0"/>
              </a:rPr>
              <a:t>    body: </a:t>
            </a:r>
            <a:r>
              <a:rPr lang="en-NZ" sz="1600" noProof="1">
                <a:solidFill>
                  <a:srgbClr val="0000FF"/>
                </a:solidFill>
                <a:highlight>
                  <a:srgbClr val="FFFFFF"/>
                </a:highlight>
                <a:latin typeface="Consolas" panose="020B0609020204030204" pitchFamily="49" charset="0"/>
              </a:rPr>
              <a:t>function</a:t>
            </a:r>
            <a:r>
              <a:rPr lang="en-NZ" sz="1600" noProof="1">
                <a:solidFill>
                  <a:srgbClr val="000000"/>
                </a:solidFill>
                <a:highlight>
                  <a:srgbClr val="FFFFFF"/>
                </a:highlight>
                <a:latin typeface="Consolas" panose="020B0609020204030204" pitchFamily="49" charset="0"/>
              </a:rPr>
              <a:t> () {</a:t>
            </a:r>
          </a:p>
          <a:p>
            <a:pPr marL="0" indent="0">
              <a:buNone/>
            </a:pPr>
            <a:r>
              <a:rPr lang="en-NZ" sz="1600" noProof="1">
                <a:solidFill>
                  <a:srgbClr val="000000"/>
                </a:solidFill>
                <a:highlight>
                  <a:srgbClr val="FFFFFF"/>
                </a:highlight>
                <a:latin typeface="Consolas" panose="020B0609020204030204" pitchFamily="49" charset="0"/>
              </a:rPr>
              <a:t>        </a:t>
            </a:r>
            <a:r>
              <a:rPr lang="en-NZ" sz="1600" noProof="1">
                <a:solidFill>
                  <a:srgbClr val="0000FF"/>
                </a:solidFill>
                <a:highlight>
                  <a:srgbClr val="FFFFFF"/>
                </a:highlight>
                <a:latin typeface="Consolas" panose="020B0609020204030204" pitchFamily="49" charset="0"/>
              </a:rPr>
              <a:t>var</a:t>
            </a:r>
            <a:r>
              <a:rPr lang="en-NZ" sz="1600" noProof="1">
                <a:solidFill>
                  <a:srgbClr val="000000"/>
                </a:solidFill>
                <a:highlight>
                  <a:srgbClr val="FFFFFF"/>
                </a:highlight>
                <a:latin typeface="Consolas" panose="020B0609020204030204" pitchFamily="49" charset="0"/>
              </a:rPr>
              <a:t> context = getContext();</a:t>
            </a:r>
          </a:p>
          <a:p>
            <a:pPr marL="0" indent="0">
              <a:buNone/>
            </a:pPr>
            <a:r>
              <a:rPr lang="en-NZ" sz="1600" noProof="1">
                <a:solidFill>
                  <a:srgbClr val="000000"/>
                </a:solidFill>
                <a:highlight>
                  <a:srgbClr val="FFFFFF"/>
                </a:highlight>
                <a:latin typeface="Consolas" panose="020B0609020204030204" pitchFamily="49" charset="0"/>
              </a:rPr>
              <a:t>        </a:t>
            </a:r>
            <a:r>
              <a:rPr lang="en-NZ" sz="1600" noProof="1">
                <a:solidFill>
                  <a:srgbClr val="0000FF"/>
                </a:solidFill>
                <a:highlight>
                  <a:srgbClr val="FFFFFF"/>
                </a:highlight>
                <a:latin typeface="Consolas" panose="020B0609020204030204" pitchFamily="49" charset="0"/>
              </a:rPr>
              <a:t>var</a:t>
            </a:r>
            <a:r>
              <a:rPr lang="en-NZ" sz="1600" noProof="1">
                <a:solidFill>
                  <a:srgbClr val="000000"/>
                </a:solidFill>
                <a:highlight>
                  <a:srgbClr val="FFFFFF"/>
                </a:highlight>
                <a:latin typeface="Consolas" panose="020B0609020204030204" pitchFamily="49" charset="0"/>
              </a:rPr>
              <a:t> response = context.getResponse();</a:t>
            </a:r>
          </a:p>
          <a:p>
            <a:pPr marL="0" indent="0">
              <a:buNone/>
            </a:pPr>
            <a:endParaRPr lang="en-NZ" sz="1600" noProof="1">
              <a:solidFill>
                <a:srgbClr val="000000"/>
              </a:solidFill>
              <a:highlight>
                <a:srgbClr val="FFFFFF"/>
              </a:highlight>
              <a:latin typeface="Consolas" panose="020B0609020204030204" pitchFamily="49" charset="0"/>
            </a:endParaRPr>
          </a:p>
          <a:p>
            <a:pPr marL="0" indent="0">
              <a:buNone/>
            </a:pPr>
            <a:r>
              <a:rPr lang="en-NZ" sz="1600" noProof="1">
                <a:solidFill>
                  <a:srgbClr val="000000"/>
                </a:solidFill>
                <a:highlight>
                  <a:srgbClr val="FFFFFF"/>
                </a:highlight>
                <a:latin typeface="Consolas" panose="020B0609020204030204" pitchFamily="49" charset="0"/>
              </a:rPr>
              <a:t>        response.setBody(</a:t>
            </a:r>
            <a:r>
              <a:rPr lang="en-NZ" sz="1600" noProof="1">
                <a:solidFill>
                  <a:srgbClr val="A31515"/>
                </a:solidFill>
                <a:highlight>
                  <a:srgbClr val="FFFFFF"/>
                </a:highlight>
                <a:latin typeface="Consolas" panose="020B0609020204030204" pitchFamily="49" charset="0"/>
              </a:rPr>
              <a:t>"Hello, DevTeach 2016"</a:t>
            </a:r>
            <a:r>
              <a:rPr lang="en-NZ" sz="1600" noProof="1">
                <a:solidFill>
                  <a:srgbClr val="000000"/>
                </a:solidFill>
                <a:highlight>
                  <a:srgbClr val="FFFFFF"/>
                </a:highlight>
                <a:latin typeface="Consolas" panose="020B0609020204030204" pitchFamily="49" charset="0"/>
              </a:rPr>
              <a:t>);</a:t>
            </a:r>
          </a:p>
          <a:p>
            <a:pPr marL="0" indent="0">
              <a:buNone/>
            </a:pPr>
            <a:r>
              <a:rPr lang="en-NZ" sz="1600" noProof="1">
                <a:solidFill>
                  <a:srgbClr val="000000"/>
                </a:solidFill>
                <a:highlight>
                  <a:srgbClr val="FFFFFF"/>
                </a:highlight>
                <a:latin typeface="Consolas" panose="020B0609020204030204" pitchFamily="49" charset="0"/>
              </a:rPr>
              <a:t>        response.setBody(</a:t>
            </a:r>
            <a:r>
              <a:rPr lang="en-NZ" sz="1600" noProof="1">
                <a:solidFill>
                  <a:srgbClr val="A31515"/>
                </a:solidFill>
                <a:highlight>
                  <a:srgbClr val="FFFFFF"/>
                </a:highlight>
                <a:latin typeface="Consolas" panose="020B0609020204030204" pitchFamily="49" charset="0"/>
              </a:rPr>
              <a:t>"How are you?"</a:t>
            </a:r>
            <a:r>
              <a:rPr lang="en-NZ" sz="1600" noProof="1">
                <a:solidFill>
                  <a:srgbClr val="000000"/>
                </a:solidFill>
                <a:highlight>
                  <a:srgbClr val="FFFFFF"/>
                </a:highlight>
                <a:latin typeface="Consolas" panose="020B0609020204030204" pitchFamily="49" charset="0"/>
              </a:rPr>
              <a:t>);</a:t>
            </a:r>
          </a:p>
          <a:p>
            <a:pPr marL="0" indent="0">
              <a:buNone/>
            </a:pPr>
            <a:r>
              <a:rPr lang="en-NZ" sz="1600" noProof="1">
                <a:solidFill>
                  <a:srgbClr val="000000"/>
                </a:solidFill>
                <a:highlight>
                  <a:srgbClr val="FFFFFF"/>
                </a:highlight>
                <a:latin typeface="Consolas" panose="020B0609020204030204" pitchFamily="49" charset="0"/>
              </a:rPr>
              <a:t>  }</a:t>
            </a:r>
          </a:p>
          <a:p>
            <a:pPr marL="0" indent="0">
              <a:buNone/>
            </a:pPr>
            <a:r>
              <a:rPr lang="en-NZ" sz="1600" noProof="1">
                <a:solidFill>
                  <a:srgbClr val="000000"/>
                </a:solidFill>
                <a:highlight>
                  <a:srgbClr val="FFFFFF"/>
                </a:highlight>
                <a:latin typeface="Consolas" panose="020B0609020204030204" pitchFamily="49" charset="0"/>
              </a:rPr>
              <a:t>}</a:t>
            </a:r>
            <a:endParaRPr lang="en-NZ" sz="1400" noProof="1">
              <a:solidFill>
                <a:srgbClr val="505050"/>
              </a:solidFill>
              <a:latin typeface="Calibri Light" panose="020F0302020204030204"/>
              <a:cs typeface="Consolas" pitchFamily="49" charset="0"/>
            </a:endParaRPr>
          </a:p>
        </p:txBody>
      </p:sp>
    </p:spTree>
    <p:extLst>
      <p:ext uri="{BB962C8B-B14F-4D97-AF65-F5344CB8AC3E}">
        <p14:creationId xmlns:p14="http://schemas.microsoft.com/office/powerpoint/2010/main" val="3018879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MongoDB DRIVER Integration</a:t>
            </a:r>
          </a:p>
        </p:txBody>
      </p:sp>
      <p:sp>
        <p:nvSpPr>
          <p:cNvPr id="5" name="Date Placeholder 4"/>
          <p:cNvSpPr>
            <a:spLocks noGrp="1"/>
          </p:cNvSpPr>
          <p:nvPr>
            <p:ph type="dt" sz="half" idx="10"/>
          </p:nvPr>
        </p:nvSpPr>
        <p:spPr/>
        <p:txBody>
          <a:bodyPr/>
          <a:lstStyle/>
          <a:p>
            <a:fld id="{A677F209-644D-48BC-B05B-83EB039E8A1B}"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31</a:t>
            </a:fld>
            <a:endParaRPr lang="en-US" dirty="0"/>
          </a:p>
        </p:txBody>
      </p:sp>
      <p:pic>
        <p:nvPicPr>
          <p:cNvPr id="9" name="Picture 8"/>
          <p:cNvPicPr>
            <a:picLocks noChangeAspect="1"/>
          </p:cNvPicPr>
          <p:nvPr/>
        </p:nvPicPr>
        <p:blipFill>
          <a:blip r:embed="rId3"/>
          <a:stretch>
            <a:fillRect/>
          </a:stretch>
        </p:blipFill>
        <p:spPr>
          <a:xfrm>
            <a:off x="2101200" y="1704319"/>
            <a:ext cx="8588352" cy="4552779"/>
          </a:xfrm>
          <a:prstGeom prst="rect">
            <a:avLst/>
          </a:prstGeom>
        </p:spPr>
      </p:pic>
    </p:spTree>
    <p:extLst>
      <p:ext uri="{BB962C8B-B14F-4D97-AF65-F5344CB8AC3E}">
        <p14:creationId xmlns:p14="http://schemas.microsoft.com/office/powerpoint/2010/main" val="3322613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128" y="822961"/>
            <a:ext cx="4662994" cy="719073"/>
          </a:xfrm>
        </p:spPr>
        <p:txBody>
          <a:bodyPr/>
          <a:lstStyle/>
          <a:p>
            <a:r>
              <a:rPr lang="fr-CA" dirty="0"/>
              <a:t>Agenda</a:t>
            </a:r>
          </a:p>
        </p:txBody>
      </p:sp>
      <p:sp>
        <p:nvSpPr>
          <p:cNvPr id="6" name="Text Placeholder 5"/>
          <p:cNvSpPr>
            <a:spLocks noGrp="1"/>
          </p:cNvSpPr>
          <p:nvPr>
            <p:ph type="body" sz="half" idx="2"/>
          </p:nvPr>
        </p:nvSpPr>
        <p:spPr>
          <a:xfrm>
            <a:off x="1024128" y="1893025"/>
            <a:ext cx="4662994" cy="4226688"/>
          </a:xfrm>
        </p:spPr>
        <p:txBody>
          <a:bodyPr>
            <a:noAutofit/>
          </a:bodyPr>
          <a:lstStyle/>
          <a:p>
            <a:r>
              <a:rPr lang="en-US" sz="2000" dirty="0"/>
              <a:t>Azure, NoSQL, and DocumentDB</a:t>
            </a:r>
            <a:br>
              <a:rPr lang="en-US" sz="2000" dirty="0"/>
            </a:br>
            <a:r>
              <a:rPr lang="en-US" sz="2000" dirty="0"/>
              <a:t> </a:t>
            </a:r>
          </a:p>
          <a:p>
            <a:r>
              <a:rPr lang="en-US" sz="2000" dirty="0"/>
              <a:t>Getting up and Running in Azure</a:t>
            </a:r>
          </a:p>
          <a:p>
            <a:br>
              <a:rPr lang="en-US" sz="2000" dirty="0"/>
            </a:br>
            <a:r>
              <a:rPr lang="en-US" sz="2000" dirty="0"/>
              <a:t>Exploring DocumentDB (Query Explorer)</a:t>
            </a:r>
            <a:br>
              <a:rPr lang="en-US" sz="2000" dirty="0"/>
            </a:br>
            <a:endParaRPr lang="en-US" sz="2000" dirty="0"/>
          </a:p>
          <a:p>
            <a:r>
              <a:rPr lang="en-US" sz="2000" dirty="0"/>
              <a:t>Developing with DocumentDB (C#)</a:t>
            </a:r>
            <a:br>
              <a:rPr lang="en-US" sz="2000" dirty="0"/>
            </a:br>
            <a:endParaRPr lang="en-US" sz="2000" dirty="0"/>
          </a:p>
          <a:p>
            <a:r>
              <a:rPr lang="en-US" sz="2000" dirty="0"/>
              <a:t>Interesting Features</a:t>
            </a:r>
          </a:p>
          <a:p>
            <a:endParaRPr lang="en-US" sz="2000" dirty="0"/>
          </a:p>
          <a:p>
            <a:r>
              <a:rPr lang="en-US" sz="2000" b="1" dirty="0">
                <a:solidFill>
                  <a:srgbClr val="FF0000"/>
                </a:solidFill>
              </a:rPr>
              <a:t>Final Remarks</a:t>
            </a:r>
            <a:endParaRPr lang="fr-CA" sz="2000" b="1" dirty="0">
              <a:solidFill>
                <a:srgbClr val="FF0000"/>
              </a:solidFill>
            </a:endParaRPr>
          </a:p>
        </p:txBody>
      </p:sp>
      <p:sp>
        <p:nvSpPr>
          <p:cNvPr id="2" name="Date Placeholder 1"/>
          <p:cNvSpPr>
            <a:spLocks noGrp="1"/>
          </p:cNvSpPr>
          <p:nvPr>
            <p:ph type="dt" sz="half" idx="10"/>
          </p:nvPr>
        </p:nvSpPr>
        <p:spPr>
          <a:xfrm>
            <a:off x="1024129" y="6470704"/>
            <a:ext cx="2154143" cy="274320"/>
          </a:xfrm>
        </p:spPr>
        <p:txBody>
          <a:bodyPr/>
          <a:lstStyle/>
          <a:p>
            <a:fld id="{6617BC79-A52D-4498-B9CB-EA81DCD68466}" type="datetime1">
              <a:rPr lang="en-US" smtClean="0"/>
              <a:t>7/7/2016</a:t>
            </a:fld>
            <a:endParaRPr lang="en-US" dirty="0"/>
          </a:p>
        </p:txBody>
      </p:sp>
      <p:sp>
        <p:nvSpPr>
          <p:cNvPr id="7" name="Slide Number Placeholder 6"/>
          <p:cNvSpPr>
            <a:spLocks noGrp="1"/>
          </p:cNvSpPr>
          <p:nvPr>
            <p:ph type="sldNum" sz="quarter" idx="12"/>
          </p:nvPr>
        </p:nvSpPr>
        <p:spPr>
          <a:xfrm>
            <a:off x="10837333" y="6470704"/>
            <a:ext cx="973667" cy="274320"/>
          </a:xfrm>
        </p:spPr>
        <p:txBody>
          <a:bodyPr/>
          <a:lstStyle/>
          <a:p>
            <a:fld id="{4FAB73BC-B049-4115-A692-8D63A059BFB8}" type="slidenum">
              <a:rPr lang="en-US" smtClean="0"/>
              <a:t>32</a:t>
            </a:fld>
            <a:endParaRPr lang="en-US" dirty="0"/>
          </a:p>
        </p:txBody>
      </p:sp>
      <p:pic>
        <p:nvPicPr>
          <p:cNvPr id="7170" name="Picture 2" descr="https://encrypted-tbn0.gstatic.com/images?q=tbn:ANd9GcQMkiPmygvmENjXLjWYd1cOzbO6m1xZhojKEGkRJme33PE6KLg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266" y="1265135"/>
            <a:ext cx="5978694" cy="25301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72363" y="3886482"/>
            <a:ext cx="5819637" cy="830997"/>
          </a:xfrm>
          <a:prstGeom prst="rect">
            <a:avLst/>
          </a:prstGeom>
          <a:noFill/>
        </p:spPr>
        <p:txBody>
          <a:bodyPr wrap="square" rtlCol="0">
            <a:spAutoFit/>
          </a:bodyPr>
          <a:lstStyle/>
          <a:p>
            <a:r>
              <a:rPr lang="en-US" sz="2400" dirty="0"/>
              <a:t>“You do have your moments…not many of them, but you do have them” – Princess Leia</a:t>
            </a:r>
          </a:p>
        </p:txBody>
      </p:sp>
    </p:spTree>
    <p:extLst>
      <p:ext uri="{BB962C8B-B14F-4D97-AF65-F5344CB8AC3E}">
        <p14:creationId xmlns:p14="http://schemas.microsoft.com/office/powerpoint/2010/main" val="3770643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0FF20D7-AB5C-4FF6-B9D3-06AE38DF5293}"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33</a:t>
            </a:fld>
            <a:endParaRPr lang="en-US" dirty="0"/>
          </a:p>
        </p:txBody>
      </p:sp>
      <p:sp>
        <p:nvSpPr>
          <p:cNvPr id="11" name="Title 10"/>
          <p:cNvSpPr>
            <a:spLocks noGrp="1"/>
          </p:cNvSpPr>
          <p:nvPr>
            <p:ph type="title"/>
          </p:nvPr>
        </p:nvSpPr>
        <p:spPr>
          <a:xfrm>
            <a:off x="1024129" y="904772"/>
            <a:ext cx="5347796" cy="539017"/>
          </a:xfrm>
        </p:spPr>
        <p:txBody>
          <a:bodyPr>
            <a:normAutofit fontScale="90000"/>
          </a:bodyPr>
          <a:lstStyle/>
          <a:p>
            <a:r>
              <a:rPr lang="en-US" dirty="0"/>
              <a:t>TUNABILITY</a:t>
            </a:r>
          </a:p>
        </p:txBody>
      </p:sp>
      <p:sp>
        <p:nvSpPr>
          <p:cNvPr id="9" name="TextBox 8"/>
          <p:cNvSpPr txBox="1"/>
          <p:nvPr/>
        </p:nvSpPr>
        <p:spPr>
          <a:xfrm>
            <a:off x="2889567" y="2943469"/>
            <a:ext cx="2676567" cy="2554545"/>
          </a:xfrm>
          <a:prstGeom prst="rect">
            <a:avLst/>
          </a:prstGeom>
          <a:noFill/>
        </p:spPr>
        <p:txBody>
          <a:bodyPr wrap="none" rtlCol="0">
            <a:spAutoFit/>
          </a:bodyPr>
          <a:lstStyle/>
          <a:p>
            <a:pPr marL="514350" indent="-514350">
              <a:buFont typeface="+mj-lt"/>
              <a:buAutoNum type="arabicPeriod"/>
            </a:pPr>
            <a:r>
              <a:rPr lang="en-US" sz="3200" dirty="0">
                <a:solidFill>
                  <a:schemeClr val="accent1"/>
                </a:solidFill>
              </a:rPr>
              <a:t>Storage</a:t>
            </a:r>
            <a:br>
              <a:rPr lang="en-US" sz="3200" dirty="0"/>
            </a:br>
            <a:endParaRPr lang="en-US" sz="3200" dirty="0"/>
          </a:p>
          <a:p>
            <a:pPr marL="514350" indent="-514350">
              <a:buFont typeface="+mj-lt"/>
              <a:buAutoNum type="arabicPeriod"/>
            </a:pPr>
            <a:r>
              <a:rPr lang="en-US" sz="3200" dirty="0">
                <a:solidFill>
                  <a:schemeClr val="accent1"/>
                </a:solidFill>
              </a:rPr>
              <a:t>Throughput</a:t>
            </a:r>
            <a:br>
              <a:rPr lang="en-US" sz="3200" dirty="0"/>
            </a:br>
            <a:endParaRPr lang="en-US" sz="3200" dirty="0"/>
          </a:p>
          <a:p>
            <a:pPr marL="514350" indent="-514350">
              <a:buFont typeface="+mj-lt"/>
              <a:buAutoNum type="arabicPeriod"/>
            </a:pPr>
            <a:r>
              <a:rPr lang="en-US" sz="3200" dirty="0">
                <a:solidFill>
                  <a:schemeClr val="accent1"/>
                </a:solidFill>
              </a:rPr>
              <a:t>Consistency</a:t>
            </a:r>
            <a:r>
              <a:rPr lang="en-US" sz="3200" dirty="0"/>
              <a:t> </a:t>
            </a:r>
          </a:p>
        </p:txBody>
      </p:sp>
      <p:sp>
        <p:nvSpPr>
          <p:cNvPr id="10" name="TextBox 9"/>
          <p:cNvSpPr txBox="1"/>
          <p:nvPr/>
        </p:nvSpPr>
        <p:spPr>
          <a:xfrm>
            <a:off x="683394" y="1855889"/>
            <a:ext cx="10289406" cy="954107"/>
          </a:xfrm>
          <a:prstGeom prst="rect">
            <a:avLst/>
          </a:prstGeom>
          <a:noFill/>
        </p:spPr>
        <p:txBody>
          <a:bodyPr wrap="square" rtlCol="0">
            <a:spAutoFit/>
          </a:bodyPr>
          <a:lstStyle/>
          <a:p>
            <a:r>
              <a:rPr lang="en-US" sz="2800" dirty="0"/>
              <a:t>As a function of being a PAAS solution, DocumentDB horizontally scales in these three main areas:</a:t>
            </a:r>
          </a:p>
        </p:txBody>
      </p:sp>
      <p:pic>
        <p:nvPicPr>
          <p:cNvPr id="2" name="Picture 1"/>
          <p:cNvPicPr>
            <a:picLocks noChangeAspect="1"/>
          </p:cNvPicPr>
          <p:nvPr/>
        </p:nvPicPr>
        <p:blipFill>
          <a:blip r:embed="rId2"/>
          <a:stretch>
            <a:fillRect/>
          </a:stretch>
        </p:blipFill>
        <p:spPr>
          <a:xfrm>
            <a:off x="7148052" y="2809995"/>
            <a:ext cx="3572291" cy="3317127"/>
          </a:xfrm>
          <a:prstGeom prst="rect">
            <a:avLst/>
          </a:prstGeom>
        </p:spPr>
      </p:pic>
    </p:spTree>
    <p:extLst>
      <p:ext uri="{BB962C8B-B14F-4D97-AF65-F5344CB8AC3E}">
        <p14:creationId xmlns:p14="http://schemas.microsoft.com/office/powerpoint/2010/main" val="36047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0FF20D7-AB5C-4FF6-B9D3-06AE38DF5293}"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34</a:t>
            </a:fld>
            <a:endParaRPr lang="en-US" dirty="0"/>
          </a:p>
        </p:txBody>
      </p:sp>
      <p:sp>
        <p:nvSpPr>
          <p:cNvPr id="11" name="Title 10"/>
          <p:cNvSpPr>
            <a:spLocks noGrp="1"/>
          </p:cNvSpPr>
          <p:nvPr>
            <p:ph type="title"/>
          </p:nvPr>
        </p:nvSpPr>
        <p:spPr>
          <a:xfrm>
            <a:off x="1024129" y="750768"/>
            <a:ext cx="5347796" cy="539017"/>
          </a:xfrm>
        </p:spPr>
        <p:txBody>
          <a:bodyPr>
            <a:normAutofit fontScale="90000"/>
          </a:bodyPr>
          <a:lstStyle/>
          <a:p>
            <a:r>
              <a:rPr lang="en-US" dirty="0"/>
              <a:t>Scaling (PER COLLECTION)</a:t>
            </a:r>
          </a:p>
        </p:txBody>
      </p:sp>
      <p:pic>
        <p:nvPicPr>
          <p:cNvPr id="2" name="Picture 1"/>
          <p:cNvPicPr>
            <a:picLocks noChangeAspect="1"/>
          </p:cNvPicPr>
          <p:nvPr/>
        </p:nvPicPr>
        <p:blipFill>
          <a:blip r:embed="rId3"/>
          <a:stretch>
            <a:fillRect/>
          </a:stretch>
        </p:blipFill>
        <p:spPr>
          <a:xfrm>
            <a:off x="88900" y="1241343"/>
            <a:ext cx="8019042" cy="4833147"/>
          </a:xfrm>
          <a:prstGeom prst="rect">
            <a:avLst/>
          </a:prstGeom>
        </p:spPr>
      </p:pic>
      <p:pic>
        <p:nvPicPr>
          <p:cNvPr id="8" name="Picture 7"/>
          <p:cNvPicPr>
            <a:picLocks noChangeAspect="1"/>
          </p:cNvPicPr>
          <p:nvPr/>
        </p:nvPicPr>
        <p:blipFill>
          <a:blip r:embed="rId4"/>
          <a:stretch>
            <a:fillRect/>
          </a:stretch>
        </p:blipFill>
        <p:spPr>
          <a:xfrm>
            <a:off x="8597832" y="1192902"/>
            <a:ext cx="3533188" cy="4930030"/>
          </a:xfrm>
          <a:prstGeom prst="rect">
            <a:avLst/>
          </a:prstGeom>
        </p:spPr>
      </p:pic>
      <p:sp>
        <p:nvSpPr>
          <p:cNvPr id="7" name="Right Arrow 6"/>
          <p:cNvSpPr/>
          <p:nvPr/>
        </p:nvSpPr>
        <p:spPr>
          <a:xfrm>
            <a:off x="8107942" y="1998980"/>
            <a:ext cx="489890"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6371926" y="1998980"/>
            <a:ext cx="1592204" cy="365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22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0FF20D7-AB5C-4FF6-B9D3-06AE38DF5293}"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35</a:t>
            </a:fld>
            <a:endParaRPr lang="en-US" dirty="0"/>
          </a:p>
        </p:txBody>
      </p:sp>
      <p:sp>
        <p:nvSpPr>
          <p:cNvPr id="11" name="Title 10"/>
          <p:cNvSpPr>
            <a:spLocks noGrp="1"/>
          </p:cNvSpPr>
          <p:nvPr>
            <p:ph type="title"/>
          </p:nvPr>
        </p:nvSpPr>
        <p:spPr>
          <a:xfrm>
            <a:off x="858584" y="868320"/>
            <a:ext cx="6608705" cy="737295"/>
          </a:xfrm>
        </p:spPr>
        <p:txBody>
          <a:bodyPr>
            <a:normAutofit/>
          </a:bodyPr>
          <a:lstStyle/>
          <a:p>
            <a:r>
              <a:rPr lang="en-US" sz="4800" dirty="0"/>
              <a:t>Request Unit Charges </a:t>
            </a:r>
          </a:p>
        </p:txBody>
      </p:sp>
      <p:pic>
        <p:nvPicPr>
          <p:cNvPr id="2" name="Picture 1"/>
          <p:cNvPicPr>
            <a:picLocks noChangeAspect="1"/>
          </p:cNvPicPr>
          <p:nvPr/>
        </p:nvPicPr>
        <p:blipFill>
          <a:blip r:embed="rId2"/>
          <a:stretch>
            <a:fillRect/>
          </a:stretch>
        </p:blipFill>
        <p:spPr>
          <a:xfrm>
            <a:off x="4074692" y="1728086"/>
            <a:ext cx="5000625" cy="1933575"/>
          </a:xfrm>
          <a:prstGeom prst="rect">
            <a:avLst/>
          </a:prstGeom>
        </p:spPr>
      </p:pic>
      <p:sp>
        <p:nvSpPr>
          <p:cNvPr id="3" name="TextBox 2"/>
          <p:cNvSpPr txBox="1"/>
          <p:nvPr/>
        </p:nvSpPr>
        <p:spPr>
          <a:xfrm>
            <a:off x="1406075" y="1893552"/>
            <a:ext cx="2164897" cy="1200329"/>
          </a:xfrm>
          <a:prstGeom prst="rect">
            <a:avLst/>
          </a:prstGeom>
          <a:noFill/>
        </p:spPr>
        <p:txBody>
          <a:bodyPr wrap="square" rtlCol="0">
            <a:spAutoFit/>
          </a:bodyPr>
          <a:lstStyle/>
          <a:p>
            <a:r>
              <a:rPr lang="en-US" dirty="0"/>
              <a:t>With an example 1KB document, and consistency level of “Session”:</a:t>
            </a:r>
          </a:p>
        </p:txBody>
      </p:sp>
      <p:pic>
        <p:nvPicPr>
          <p:cNvPr id="4" name="Picture 3"/>
          <p:cNvPicPr>
            <a:picLocks noChangeAspect="1"/>
          </p:cNvPicPr>
          <p:nvPr/>
        </p:nvPicPr>
        <p:blipFill>
          <a:blip r:embed="rId3"/>
          <a:stretch>
            <a:fillRect/>
          </a:stretch>
        </p:blipFill>
        <p:spPr>
          <a:xfrm>
            <a:off x="4074692" y="3745389"/>
            <a:ext cx="5424432" cy="2408156"/>
          </a:xfrm>
          <a:prstGeom prst="rect">
            <a:avLst/>
          </a:prstGeom>
        </p:spPr>
      </p:pic>
    </p:spTree>
    <p:extLst>
      <p:ext uri="{BB962C8B-B14F-4D97-AF65-F5344CB8AC3E}">
        <p14:creationId xmlns:p14="http://schemas.microsoft.com/office/powerpoint/2010/main" val="395547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0FF20D7-AB5C-4FF6-B9D3-06AE38DF5293}"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36</a:t>
            </a:fld>
            <a:endParaRPr lang="en-US" dirty="0"/>
          </a:p>
        </p:txBody>
      </p:sp>
      <p:sp>
        <p:nvSpPr>
          <p:cNvPr id="11" name="Title 10"/>
          <p:cNvSpPr>
            <a:spLocks noGrp="1"/>
          </p:cNvSpPr>
          <p:nvPr>
            <p:ph type="title"/>
          </p:nvPr>
        </p:nvSpPr>
        <p:spPr>
          <a:xfrm>
            <a:off x="858584" y="868320"/>
            <a:ext cx="6608705" cy="737295"/>
          </a:xfrm>
        </p:spPr>
        <p:txBody>
          <a:bodyPr>
            <a:normAutofit/>
          </a:bodyPr>
          <a:lstStyle/>
          <a:p>
            <a:r>
              <a:rPr lang="en-US" sz="4800" dirty="0"/>
              <a:t>Consistency</a:t>
            </a:r>
          </a:p>
        </p:txBody>
      </p:sp>
      <p:sp>
        <p:nvSpPr>
          <p:cNvPr id="8" name="TextBox 7"/>
          <p:cNvSpPr txBox="1"/>
          <p:nvPr/>
        </p:nvSpPr>
        <p:spPr>
          <a:xfrm>
            <a:off x="858584" y="1806779"/>
            <a:ext cx="10704448" cy="4462760"/>
          </a:xfrm>
          <a:prstGeom prst="rect">
            <a:avLst/>
          </a:prstGeom>
          <a:noFill/>
        </p:spPr>
        <p:txBody>
          <a:bodyPr wrap="square" rtlCol="0">
            <a:spAutoFit/>
          </a:bodyPr>
          <a:lstStyle/>
          <a:p>
            <a:r>
              <a:rPr lang="en-US" sz="3200" dirty="0"/>
              <a:t>Four consistency levels</a:t>
            </a:r>
          </a:p>
          <a:p>
            <a:endParaRPr lang="en-US" dirty="0"/>
          </a:p>
          <a:p>
            <a:r>
              <a:rPr lang="en-US" dirty="0"/>
              <a:t>STRONG – all writes are visible to all readers. Writes committed by a majority quorum of replicas and reads are acknowledged by the majority read quorum.</a:t>
            </a:r>
            <a:br>
              <a:rPr lang="en-US" dirty="0"/>
            </a:br>
            <a:endParaRPr lang="en-US" dirty="0"/>
          </a:p>
          <a:p>
            <a:r>
              <a:rPr lang="en-US" dirty="0"/>
              <a:t>BOUNDED STALENESS – guaranteed ordering of writes, reads adhere to minimum freshness. Writes are propagated asynchronously, reads are acknowledged by majority quorum lagging writes by at most N seconds or operations (configurable).</a:t>
            </a:r>
            <a:br>
              <a:rPr lang="en-US" dirty="0"/>
            </a:br>
            <a:endParaRPr lang="en-US" dirty="0"/>
          </a:p>
          <a:p>
            <a:r>
              <a:rPr lang="en-US" dirty="0"/>
              <a:t>SESSION (</a:t>
            </a:r>
            <a:r>
              <a:rPr lang="en-US" b="1" dirty="0"/>
              <a:t>Default</a:t>
            </a:r>
            <a:r>
              <a:rPr lang="en-US" dirty="0"/>
              <a:t>) – read your own writes. Writes are propagated asynchronously while reads for a session are issued against the single replica that can serve the requested version.</a:t>
            </a:r>
          </a:p>
          <a:p>
            <a:endParaRPr lang="en-US" dirty="0"/>
          </a:p>
          <a:p>
            <a:r>
              <a:rPr lang="en-US" dirty="0"/>
              <a:t>EVENTUAL – reads eventually converge with writes. Writes are propagated asynchronously while reads can be acknowledged by any replica. Readers may view older data then previously observed.</a:t>
            </a:r>
          </a:p>
          <a:p>
            <a:r>
              <a:rPr lang="en-US" dirty="0"/>
              <a:t>  </a:t>
            </a:r>
          </a:p>
        </p:txBody>
      </p:sp>
    </p:spTree>
    <p:extLst>
      <p:ext uri="{BB962C8B-B14F-4D97-AF65-F5344CB8AC3E}">
        <p14:creationId xmlns:p14="http://schemas.microsoft.com/office/powerpoint/2010/main" val="1495189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0FF20D7-AB5C-4FF6-B9D3-06AE38DF5293}" type="datetime1">
              <a:rPr lang="en-US" smtClean="0"/>
              <a:t>7/7/2016</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37</a:t>
            </a:fld>
            <a:endParaRPr lang="en-US" dirty="0"/>
          </a:p>
        </p:txBody>
      </p:sp>
      <p:sp>
        <p:nvSpPr>
          <p:cNvPr id="11" name="Title 10"/>
          <p:cNvSpPr>
            <a:spLocks noGrp="1"/>
          </p:cNvSpPr>
          <p:nvPr>
            <p:ph type="title"/>
          </p:nvPr>
        </p:nvSpPr>
        <p:spPr>
          <a:xfrm>
            <a:off x="858584" y="868321"/>
            <a:ext cx="6608705" cy="493584"/>
          </a:xfrm>
        </p:spPr>
        <p:txBody>
          <a:bodyPr>
            <a:normAutofit fontScale="90000"/>
          </a:bodyPr>
          <a:lstStyle/>
          <a:p>
            <a:r>
              <a:rPr lang="en-US" sz="4800" dirty="0"/>
              <a:t>Consistency</a:t>
            </a:r>
          </a:p>
        </p:txBody>
      </p:sp>
      <p:pic>
        <p:nvPicPr>
          <p:cNvPr id="2" name="Picture 1"/>
          <p:cNvPicPr>
            <a:picLocks noChangeAspect="1"/>
          </p:cNvPicPr>
          <p:nvPr/>
        </p:nvPicPr>
        <p:blipFill>
          <a:blip r:embed="rId2"/>
          <a:stretch>
            <a:fillRect/>
          </a:stretch>
        </p:blipFill>
        <p:spPr>
          <a:xfrm>
            <a:off x="2229917" y="1361905"/>
            <a:ext cx="4071853" cy="2283184"/>
          </a:xfrm>
          <a:prstGeom prst="rect">
            <a:avLst/>
          </a:prstGeom>
        </p:spPr>
      </p:pic>
      <p:pic>
        <p:nvPicPr>
          <p:cNvPr id="3" name="Picture 2"/>
          <p:cNvPicPr>
            <a:picLocks noChangeAspect="1"/>
          </p:cNvPicPr>
          <p:nvPr/>
        </p:nvPicPr>
        <p:blipFill>
          <a:blip r:embed="rId3"/>
          <a:stretch>
            <a:fillRect/>
          </a:stretch>
        </p:blipFill>
        <p:spPr>
          <a:xfrm>
            <a:off x="6611560" y="1361906"/>
            <a:ext cx="4225773" cy="2283184"/>
          </a:xfrm>
          <a:prstGeom prst="rect">
            <a:avLst/>
          </a:prstGeom>
        </p:spPr>
      </p:pic>
      <p:pic>
        <p:nvPicPr>
          <p:cNvPr id="4" name="Picture 3"/>
          <p:cNvPicPr>
            <a:picLocks noChangeAspect="1"/>
          </p:cNvPicPr>
          <p:nvPr/>
        </p:nvPicPr>
        <p:blipFill>
          <a:blip r:embed="rId4"/>
          <a:stretch>
            <a:fillRect/>
          </a:stretch>
        </p:blipFill>
        <p:spPr>
          <a:xfrm>
            <a:off x="2229916" y="3833577"/>
            <a:ext cx="4090881" cy="2310369"/>
          </a:xfrm>
          <a:prstGeom prst="rect">
            <a:avLst/>
          </a:prstGeom>
        </p:spPr>
      </p:pic>
      <p:pic>
        <p:nvPicPr>
          <p:cNvPr id="9" name="Picture 8"/>
          <p:cNvPicPr>
            <a:picLocks noChangeAspect="1"/>
          </p:cNvPicPr>
          <p:nvPr/>
        </p:nvPicPr>
        <p:blipFill>
          <a:blip r:embed="rId5"/>
          <a:stretch>
            <a:fillRect/>
          </a:stretch>
        </p:blipFill>
        <p:spPr>
          <a:xfrm>
            <a:off x="6623911" y="3833577"/>
            <a:ext cx="4213422" cy="2307580"/>
          </a:xfrm>
          <a:prstGeom prst="rect">
            <a:avLst/>
          </a:prstGeom>
        </p:spPr>
      </p:pic>
    </p:spTree>
    <p:extLst>
      <p:ext uri="{BB962C8B-B14F-4D97-AF65-F5344CB8AC3E}">
        <p14:creationId xmlns:p14="http://schemas.microsoft.com/office/powerpoint/2010/main" val="6283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24129" y="994196"/>
            <a:ext cx="2634952" cy="693523"/>
          </a:xfrm>
          <a:noFill/>
        </p:spPr>
        <p:txBody>
          <a:bodyPr wrap="none" rtlCol="0">
            <a:spAutoFit/>
          </a:bodyPr>
          <a:lstStyle/>
          <a:p>
            <a:pPr defTabSz="457200"/>
            <a:r>
              <a:rPr lang="en-US" sz="4800" cap="none" dirty="0">
                <a:solidFill>
                  <a:schemeClr val="tx1"/>
                </a:solidFill>
                <a:latin typeface="+mn-lt"/>
                <a:ea typeface="+mn-ea"/>
                <a:cs typeface="+mn-cs"/>
              </a:rPr>
              <a:t>Resources</a:t>
            </a:r>
          </a:p>
        </p:txBody>
      </p:sp>
      <p:sp>
        <p:nvSpPr>
          <p:cNvPr id="4" name="Date Placeholder 3"/>
          <p:cNvSpPr>
            <a:spLocks noGrp="1"/>
          </p:cNvSpPr>
          <p:nvPr>
            <p:ph type="dt" sz="half" idx="10"/>
          </p:nvPr>
        </p:nvSpPr>
        <p:spPr/>
        <p:txBody>
          <a:bodyPr/>
          <a:lstStyle/>
          <a:p>
            <a:fld id="{43721677-CBE2-4CC0-97F9-E0979B41DE1A}" type="datetime1">
              <a:rPr lang="en-US" smtClean="0"/>
              <a:t>7/7/2016</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38</a:t>
            </a:fld>
            <a:endParaRPr lang="en-US" dirty="0"/>
          </a:p>
        </p:txBody>
      </p:sp>
      <p:sp>
        <p:nvSpPr>
          <p:cNvPr id="9" name="Rectangle 8"/>
          <p:cNvSpPr/>
          <p:nvPr/>
        </p:nvSpPr>
        <p:spPr>
          <a:xfrm>
            <a:off x="985076" y="3460972"/>
            <a:ext cx="10051224" cy="954107"/>
          </a:xfrm>
          <a:prstGeom prst="rect">
            <a:avLst/>
          </a:prstGeom>
          <a:noFill/>
        </p:spPr>
        <p:txBody>
          <a:bodyPr wrap="square" rtlCol="0">
            <a:spAutoFit/>
          </a:bodyPr>
          <a:lstStyle/>
          <a:p>
            <a:r>
              <a:rPr lang="en-US" sz="2800" b="1" dirty="0">
                <a:solidFill>
                  <a:srgbClr val="0070C0"/>
                </a:solidFill>
              </a:rPr>
              <a:t>Improving DocumentDB</a:t>
            </a:r>
            <a:br>
              <a:rPr lang="en-US" sz="2800" b="1" dirty="0">
                <a:solidFill>
                  <a:srgbClr val="0070C0"/>
                </a:solidFill>
              </a:rPr>
            </a:br>
            <a:r>
              <a:rPr lang="en-US" sz="2800" dirty="0">
                <a:hlinkClick r:id="rId2"/>
              </a:rPr>
              <a:t>https://feedback.azure.com/forums/263030-documentdb</a:t>
            </a:r>
            <a:endParaRPr lang="en-US" sz="2800" dirty="0"/>
          </a:p>
        </p:txBody>
      </p:sp>
      <p:sp>
        <p:nvSpPr>
          <p:cNvPr id="14" name="Rectangle 13"/>
          <p:cNvSpPr/>
          <p:nvPr/>
        </p:nvSpPr>
        <p:spPr>
          <a:xfrm>
            <a:off x="1024129" y="4855430"/>
            <a:ext cx="10482071" cy="1015663"/>
          </a:xfrm>
          <a:prstGeom prst="rect">
            <a:avLst/>
          </a:prstGeom>
          <a:noFill/>
        </p:spPr>
        <p:txBody>
          <a:bodyPr wrap="square" rtlCol="0">
            <a:spAutoFit/>
          </a:bodyPr>
          <a:lstStyle/>
          <a:p>
            <a:r>
              <a:rPr lang="en-US" sz="2800" b="1" dirty="0">
                <a:solidFill>
                  <a:srgbClr val="0070C0"/>
                </a:solidFill>
              </a:rPr>
              <a:t>Video Tutorials</a:t>
            </a:r>
            <a:br>
              <a:rPr lang="en-US" sz="3200" b="1" dirty="0">
                <a:solidFill>
                  <a:srgbClr val="0070C0"/>
                </a:solidFill>
              </a:rPr>
            </a:br>
            <a:r>
              <a:rPr lang="en-US" sz="3200" dirty="0">
                <a:hlinkClick r:id="rId3"/>
              </a:rPr>
              <a:t>Pluralsight: Introduction to Azure DocumentDB </a:t>
            </a:r>
            <a:r>
              <a:rPr lang="en-US" sz="2400" dirty="0"/>
              <a:t>(Leonard Lobel)</a:t>
            </a:r>
            <a:endParaRPr lang="en-US" sz="3200" dirty="0"/>
          </a:p>
        </p:txBody>
      </p:sp>
      <p:sp>
        <p:nvSpPr>
          <p:cNvPr id="11" name="Rectangle 10"/>
          <p:cNvSpPr/>
          <p:nvPr/>
        </p:nvSpPr>
        <p:spPr>
          <a:xfrm>
            <a:off x="985076" y="2066514"/>
            <a:ext cx="11346624" cy="954107"/>
          </a:xfrm>
          <a:prstGeom prst="rect">
            <a:avLst/>
          </a:prstGeom>
          <a:noFill/>
        </p:spPr>
        <p:txBody>
          <a:bodyPr wrap="square" rtlCol="0">
            <a:spAutoFit/>
          </a:bodyPr>
          <a:lstStyle/>
          <a:p>
            <a:r>
              <a:rPr lang="en-US" sz="2800" b="1" dirty="0">
                <a:solidFill>
                  <a:srgbClr val="0070C0"/>
                </a:solidFill>
              </a:rPr>
              <a:t>Documentation</a:t>
            </a:r>
            <a:br>
              <a:rPr lang="en-US" sz="2800" b="1" dirty="0">
                <a:solidFill>
                  <a:srgbClr val="0070C0"/>
                </a:solidFill>
              </a:rPr>
            </a:br>
            <a:r>
              <a:rPr lang="en-US" sz="2800" dirty="0">
                <a:hlinkClick r:id="rId4"/>
              </a:rPr>
              <a:t>https://azure.microsoft.com/en-us/documentation/services/documentdb/</a:t>
            </a:r>
            <a:endParaRPr lang="en-US" sz="2800" dirty="0"/>
          </a:p>
        </p:txBody>
      </p:sp>
    </p:spTree>
    <p:extLst>
      <p:ext uri="{BB962C8B-B14F-4D97-AF65-F5344CB8AC3E}">
        <p14:creationId xmlns:p14="http://schemas.microsoft.com/office/powerpoint/2010/main" val="370968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721677-CBE2-4CC0-97F9-E0979B41DE1A}" type="datetime1">
              <a:rPr lang="en-US" smtClean="0"/>
              <a:t>7/7/2016</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39</a:t>
            </a:fld>
            <a:endParaRPr lang="en-US" dirty="0"/>
          </a:p>
        </p:txBody>
      </p:sp>
      <p:cxnSp>
        <p:nvCxnSpPr>
          <p:cNvPr id="16" name="Straight Connector 15"/>
          <p:cNvCxnSpPr/>
          <p:nvPr/>
        </p:nvCxnSpPr>
        <p:spPr>
          <a:xfrm>
            <a:off x="5898577" y="985367"/>
            <a:ext cx="60808" cy="3421356"/>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489700" y="3587923"/>
            <a:ext cx="5702300" cy="2677656"/>
          </a:xfrm>
          <a:prstGeom prst="rect">
            <a:avLst/>
          </a:prstGeom>
          <a:noFill/>
        </p:spPr>
        <p:txBody>
          <a:bodyPr wrap="square" rtlCol="0">
            <a:spAutoFit/>
          </a:bodyPr>
          <a:lstStyle/>
          <a:p>
            <a:r>
              <a:rPr lang="en-US" sz="2400" b="1" dirty="0"/>
              <a:t>Twitter</a:t>
            </a:r>
            <a:r>
              <a:rPr lang="en-US" sz="2400" dirty="0"/>
              <a:t>: </a:t>
            </a:r>
            <a:r>
              <a:rPr lang="en-US" sz="2400" dirty="0">
                <a:hlinkClick r:id="rId2"/>
              </a:rPr>
              <a:t>@</a:t>
            </a:r>
            <a:r>
              <a:rPr lang="en-US" sz="2400" dirty="0" err="1">
                <a:hlinkClick r:id="rId2"/>
              </a:rPr>
              <a:t>davidjeet</a:t>
            </a:r>
            <a:endParaRPr lang="en-US" sz="2400" dirty="0"/>
          </a:p>
          <a:p>
            <a:endParaRPr lang="en-US" sz="2400" noProof="1"/>
          </a:p>
          <a:p>
            <a:r>
              <a:rPr lang="en-US" sz="2400" b="1" dirty="0"/>
              <a:t>Blog</a:t>
            </a:r>
            <a:r>
              <a:rPr lang="en-US" sz="2400" dirty="0"/>
              <a:t>: </a:t>
            </a:r>
            <a:r>
              <a:rPr lang="en-US" sz="2400" dirty="0">
                <a:hlinkClick r:id="rId3" action="ppaction://hlinkfile"/>
              </a:rPr>
              <a:t>endgameanalytics.com</a:t>
            </a:r>
            <a:endParaRPr lang="en-US" sz="2400" dirty="0"/>
          </a:p>
          <a:p>
            <a:endParaRPr lang="en-US" sz="2400" dirty="0"/>
          </a:p>
          <a:p>
            <a:r>
              <a:rPr lang="en-US" sz="2400" b="1" dirty="0"/>
              <a:t>LinkedIn</a:t>
            </a:r>
            <a:r>
              <a:rPr lang="en-US" sz="2400" dirty="0"/>
              <a:t>: </a:t>
            </a:r>
            <a:r>
              <a:rPr lang="en-US" sz="2400" dirty="0">
                <a:hlinkClick r:id="rId4"/>
              </a:rPr>
              <a:t>www.linkedin.com/in/nosqlguy</a:t>
            </a:r>
            <a:endParaRPr lang="en-US" sz="2400" dirty="0"/>
          </a:p>
          <a:p>
            <a:endParaRPr lang="en-US" sz="2400" dirty="0"/>
          </a:p>
          <a:p>
            <a:r>
              <a:rPr lang="en-US" sz="2400" b="1" dirty="0"/>
              <a:t>GitHub</a:t>
            </a:r>
            <a:r>
              <a:rPr lang="en-US" sz="2400" dirty="0"/>
              <a:t>: </a:t>
            </a:r>
            <a:r>
              <a:rPr lang="en-US" sz="2400" dirty="0">
                <a:hlinkClick r:id="rId5" action="ppaction://hlinkfile"/>
              </a:rPr>
              <a:t>github.com/</a:t>
            </a:r>
            <a:r>
              <a:rPr lang="en-US" sz="2400" dirty="0" err="1">
                <a:hlinkClick r:id="rId5" action="ppaction://hlinkfile"/>
              </a:rPr>
              <a:t>davidjeet</a:t>
            </a:r>
            <a:endParaRPr lang="en-US" sz="2400" dirty="0"/>
          </a:p>
        </p:txBody>
      </p:sp>
      <p:sp>
        <p:nvSpPr>
          <p:cNvPr id="12" name="Title 5"/>
          <p:cNvSpPr txBox="1">
            <a:spLocks/>
          </p:cNvSpPr>
          <p:nvPr/>
        </p:nvSpPr>
        <p:spPr>
          <a:xfrm>
            <a:off x="1881334" y="1193340"/>
            <a:ext cx="2933351" cy="861785"/>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5400" dirty="0">
                <a:solidFill>
                  <a:schemeClr val="accent1"/>
                </a:solidFill>
              </a:rPr>
              <a:t>Questions?</a:t>
            </a:r>
          </a:p>
        </p:txBody>
      </p:sp>
      <p:sp>
        <p:nvSpPr>
          <p:cNvPr id="13" name="Title 5"/>
          <p:cNvSpPr txBox="1">
            <a:spLocks/>
          </p:cNvSpPr>
          <p:nvPr/>
        </p:nvSpPr>
        <p:spPr>
          <a:xfrm>
            <a:off x="2428644" y="4710473"/>
            <a:ext cx="3375256" cy="861785"/>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5400" dirty="0">
                <a:solidFill>
                  <a:schemeClr val="accent1"/>
                </a:solidFill>
              </a:rPr>
              <a:t>LA FIN</a:t>
            </a:r>
          </a:p>
        </p:txBody>
      </p:sp>
      <p:pic>
        <p:nvPicPr>
          <p:cNvPr id="7170" name="Picture 2" descr="http://mtv.com/news/wp-content/uploads/geek/2010/12/wicketmb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8767" y="1193340"/>
            <a:ext cx="1901528" cy="226372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www.liminal-consulting.co.uk/wp-content/uploads/2015/08/Question-mark.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2055" y="2448011"/>
            <a:ext cx="2853564" cy="186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28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1943100" y="2286000"/>
            <a:ext cx="9499600" cy="1754326"/>
          </a:xfrm>
          <a:prstGeom prst="rect">
            <a:avLst/>
          </a:prstGeom>
          <a:noFill/>
        </p:spPr>
        <p:txBody>
          <a:bodyPr wrap="square" rtlCol="0">
            <a:spAutoFit/>
          </a:bodyPr>
          <a:lstStyle/>
          <a:p>
            <a:r>
              <a:rPr lang="en-US" sz="5400" dirty="0">
                <a:solidFill>
                  <a:schemeClr val="accent1"/>
                </a:solidFill>
              </a:rPr>
              <a:t>A long time ago in a galaxy far, far away… </a:t>
            </a:r>
          </a:p>
        </p:txBody>
      </p:sp>
      <p:sp>
        <p:nvSpPr>
          <p:cNvPr id="6" name="TextBox 5"/>
          <p:cNvSpPr txBox="1"/>
          <p:nvPr/>
        </p:nvSpPr>
        <p:spPr>
          <a:xfrm>
            <a:off x="4267200" y="5067300"/>
            <a:ext cx="4706225" cy="523220"/>
          </a:xfrm>
          <a:prstGeom prst="rect">
            <a:avLst/>
          </a:prstGeom>
          <a:noFill/>
        </p:spPr>
        <p:txBody>
          <a:bodyPr wrap="none" rtlCol="0">
            <a:spAutoFit/>
          </a:bodyPr>
          <a:lstStyle/>
          <a:p>
            <a:r>
              <a:rPr lang="en-US" sz="2800" dirty="0">
                <a:solidFill>
                  <a:schemeClr val="accent1"/>
                </a:solidFill>
              </a:rPr>
              <a:t>(Redmond, WA ~ August 2014)</a:t>
            </a:r>
          </a:p>
        </p:txBody>
      </p:sp>
    </p:spTree>
    <p:extLst>
      <p:ext uri="{BB962C8B-B14F-4D97-AF65-F5344CB8AC3E}">
        <p14:creationId xmlns:p14="http://schemas.microsoft.com/office/powerpoint/2010/main" val="340192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2444023569"/>
              </p:ext>
            </p:extLst>
          </p:nvPr>
        </p:nvGraphicFramePr>
        <p:xfrm>
          <a:off x="1436972" y="1857676"/>
          <a:ext cx="10055591" cy="3200400"/>
        </p:xfrm>
        <a:graphic>
          <a:graphicData uri="http://schemas.openxmlformats.org/drawingml/2006/table">
            <a:tbl>
              <a:tblPr firstRow="1" bandRow="1">
                <a:tableStyleId>{2D5ABB26-0587-4C30-8999-92F81FD0307C}</a:tableStyleId>
              </a:tblPr>
              <a:tblGrid>
                <a:gridCol w="2699599">
                  <a:extLst>
                    <a:ext uri="{9D8B030D-6E8A-4147-A177-3AD203B41FA5}">
                      <a16:colId xmlns:a16="http://schemas.microsoft.com/office/drawing/2014/main" val="1225951935"/>
                    </a:ext>
                  </a:extLst>
                </a:gridCol>
                <a:gridCol w="7355992">
                  <a:extLst>
                    <a:ext uri="{9D8B030D-6E8A-4147-A177-3AD203B41FA5}">
                      <a16:colId xmlns:a16="http://schemas.microsoft.com/office/drawing/2014/main" val="1457073422"/>
                    </a:ext>
                  </a:extLst>
                </a:gridCol>
              </a:tblGrid>
              <a:tr h="3708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Product Name: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3200" dirty="0">
                          <a:solidFill>
                            <a:schemeClr val="accent1"/>
                          </a:solidFill>
                        </a:rPr>
                        <a:t>Azure DocumentDB</a:t>
                      </a:r>
                      <a:br>
                        <a:rPr lang="en-US" sz="3200" dirty="0">
                          <a:solidFill>
                            <a:schemeClr val="accent1"/>
                          </a:solidFill>
                        </a:rPr>
                      </a:br>
                      <a:endParaRPr lang="en-US" sz="3200" dirty="0">
                        <a:solidFill>
                          <a:schemeClr val="accent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28851198"/>
                  </a:ext>
                </a:extLst>
              </a:tr>
              <a:tr h="370840">
                <a:tc>
                  <a:txBody>
                    <a:bodyPr/>
                    <a:lstStyle/>
                    <a:p>
                      <a:pPr algn="r"/>
                      <a:r>
                        <a:rPr lang="en-US" sz="3200" dirty="0"/>
                        <a:t>Pronunciation:</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3200" noProof="1">
                          <a:solidFill>
                            <a:schemeClr val="accent1"/>
                          </a:solidFill>
                        </a:rPr>
                        <a:t>azh-er dok-uh-muh nt dee bee</a:t>
                      </a:r>
                      <a:br>
                        <a:rPr lang="en-US" sz="3200" dirty="0">
                          <a:solidFill>
                            <a:schemeClr val="accent1"/>
                          </a:solidFill>
                        </a:rPr>
                      </a:br>
                      <a:endParaRPr lang="en-US" sz="3200" dirty="0">
                        <a:solidFill>
                          <a:schemeClr val="accent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45934142"/>
                  </a:ext>
                </a:extLst>
              </a:tr>
              <a:tr h="370840">
                <a:tc>
                  <a:txBody>
                    <a:bodyPr/>
                    <a:lstStyle/>
                    <a:p>
                      <a:pPr algn="r"/>
                      <a:r>
                        <a:rPr lang="en-US" sz="3200" dirty="0"/>
                        <a:t>Definition:</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3200" dirty="0">
                          <a:solidFill>
                            <a:schemeClr val="accent1"/>
                          </a:solidFill>
                        </a:rPr>
                        <a:t>A fully managed, highly scalable NOSQL document database service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665689946"/>
                  </a:ext>
                </a:extLst>
              </a:tr>
            </a:tbl>
          </a:graphicData>
        </a:graphic>
      </p:graphicFrame>
    </p:spTree>
    <p:extLst>
      <p:ext uri="{BB962C8B-B14F-4D97-AF65-F5344CB8AC3E}">
        <p14:creationId xmlns:p14="http://schemas.microsoft.com/office/powerpoint/2010/main" val="1019487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etri.com/wp-content/uploads/azur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82" y="1947875"/>
            <a:ext cx="9741741" cy="45013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04775" y="818148"/>
            <a:ext cx="10476651" cy="523220"/>
          </a:xfrm>
          <a:prstGeom prst="rect">
            <a:avLst/>
          </a:prstGeom>
          <a:noFill/>
        </p:spPr>
        <p:txBody>
          <a:bodyPr wrap="none" rtlCol="0">
            <a:spAutoFit/>
          </a:bodyPr>
          <a:lstStyle/>
          <a:p>
            <a:r>
              <a:rPr lang="en-US" sz="2800" dirty="0"/>
              <a:t>A </a:t>
            </a:r>
            <a:r>
              <a:rPr lang="en-US" sz="2800" b="1" dirty="0">
                <a:solidFill>
                  <a:srgbClr val="FF0000"/>
                </a:solidFill>
              </a:rPr>
              <a:t>fully managed</a:t>
            </a:r>
            <a:r>
              <a:rPr lang="en-US" sz="2800" dirty="0"/>
              <a:t>, highly scalable NOSQL document database service</a:t>
            </a:r>
          </a:p>
        </p:txBody>
      </p:sp>
      <p:cxnSp>
        <p:nvCxnSpPr>
          <p:cNvPr id="5" name="Straight Arrow Connector 4"/>
          <p:cNvCxnSpPr/>
          <p:nvPr/>
        </p:nvCxnSpPr>
        <p:spPr>
          <a:xfrm flipV="1">
            <a:off x="7854215" y="1790300"/>
            <a:ext cx="904774" cy="683393"/>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094848" y="1390189"/>
            <a:ext cx="1530227" cy="400110"/>
          </a:xfrm>
          <a:prstGeom prst="rect">
            <a:avLst/>
          </a:prstGeom>
          <a:noFill/>
        </p:spPr>
        <p:txBody>
          <a:bodyPr wrap="none" rtlCol="0">
            <a:spAutoFit/>
          </a:bodyPr>
          <a:lstStyle/>
          <a:p>
            <a:r>
              <a:rPr lang="en-US" sz="2000" b="1" dirty="0">
                <a:solidFill>
                  <a:srgbClr val="FF0000"/>
                </a:solidFill>
              </a:rPr>
              <a:t>You are here</a:t>
            </a:r>
          </a:p>
        </p:txBody>
      </p:sp>
    </p:spTree>
    <p:extLst>
      <p:ext uri="{BB962C8B-B14F-4D97-AF65-F5344CB8AC3E}">
        <p14:creationId xmlns:p14="http://schemas.microsoft.com/office/powerpoint/2010/main" val="106713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04775" y="952901"/>
            <a:ext cx="10476651" cy="523220"/>
          </a:xfrm>
          <a:prstGeom prst="rect">
            <a:avLst/>
          </a:prstGeom>
          <a:noFill/>
        </p:spPr>
        <p:txBody>
          <a:bodyPr wrap="none" rtlCol="0">
            <a:spAutoFit/>
          </a:bodyPr>
          <a:lstStyle/>
          <a:p>
            <a:r>
              <a:rPr lang="en-US" sz="2800" dirty="0"/>
              <a:t>A fully managed, </a:t>
            </a:r>
            <a:r>
              <a:rPr lang="en-US" sz="2800" b="1" dirty="0">
                <a:solidFill>
                  <a:srgbClr val="FF0000"/>
                </a:solidFill>
              </a:rPr>
              <a:t>highly scalable </a:t>
            </a:r>
            <a:r>
              <a:rPr lang="en-US" sz="2800" dirty="0"/>
              <a:t>NOSQL document database service</a:t>
            </a:r>
          </a:p>
        </p:txBody>
      </p:sp>
      <p:sp>
        <p:nvSpPr>
          <p:cNvPr id="8" name="Text Placeholder 7"/>
          <p:cNvSpPr>
            <a:spLocks noGrp="1"/>
          </p:cNvSpPr>
          <p:nvPr>
            <p:ph type="body" idx="1"/>
          </p:nvPr>
        </p:nvSpPr>
        <p:spPr/>
        <p:txBody>
          <a:bodyPr>
            <a:normAutofit/>
          </a:bodyPr>
          <a:lstStyle/>
          <a:p>
            <a:r>
              <a:rPr lang="en-US" sz="2400" b="1" u="sng" dirty="0"/>
              <a:t>Vertical Scaling</a:t>
            </a:r>
          </a:p>
        </p:txBody>
      </p:sp>
      <p:sp>
        <p:nvSpPr>
          <p:cNvPr id="10" name="Text Placeholder 9"/>
          <p:cNvSpPr>
            <a:spLocks noGrp="1"/>
          </p:cNvSpPr>
          <p:nvPr>
            <p:ph type="body" sz="quarter" idx="3"/>
          </p:nvPr>
        </p:nvSpPr>
        <p:spPr>
          <a:xfrm>
            <a:off x="5998194" y="2192049"/>
            <a:ext cx="5597929" cy="822960"/>
          </a:xfrm>
        </p:spPr>
        <p:txBody>
          <a:bodyPr>
            <a:normAutofit/>
          </a:bodyPr>
          <a:lstStyle/>
          <a:p>
            <a:r>
              <a:rPr lang="en-US" sz="2400" b="1" u="sng" dirty="0"/>
              <a:t>Horizontally Scaling (partition tolerance)</a:t>
            </a:r>
          </a:p>
        </p:txBody>
      </p:sp>
      <p:sp>
        <p:nvSpPr>
          <p:cNvPr id="11" name="Content Placeholder 10"/>
          <p:cNvSpPr>
            <a:spLocks noGrp="1"/>
          </p:cNvSpPr>
          <p:nvPr>
            <p:ph sz="quarter" idx="4"/>
          </p:nvPr>
        </p:nvSpPr>
        <p:spPr>
          <a:xfrm>
            <a:off x="5990888" y="2967788"/>
            <a:ext cx="4754880" cy="420305"/>
          </a:xfrm>
        </p:spPr>
        <p:txBody>
          <a:bodyPr/>
          <a:lstStyle/>
          <a:p>
            <a:pPr>
              <a:buFont typeface="Wingdings" panose="05000000000000000000" pitchFamily="2" charset="2"/>
              <a:buChar char="§"/>
            </a:pPr>
            <a:r>
              <a:rPr lang="en-US" dirty="0"/>
              <a:t> More Low Cost (commodity) VMs.</a:t>
            </a:r>
          </a:p>
        </p:txBody>
      </p:sp>
      <p:pic>
        <p:nvPicPr>
          <p:cNvPr id="2050" name="Picture 2" descr="http://vignette2.wikia.nocookie.net/star-wars-canon/images/4/44/8631388149_2140d9df6b_o.png/revision/latest?cb=201512162128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633" y="3929368"/>
            <a:ext cx="2799380" cy="1900779"/>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10"/>
          <p:cNvSpPr>
            <a:spLocks noGrp="1"/>
          </p:cNvSpPr>
          <p:nvPr>
            <p:ph sz="quarter" idx="4"/>
          </p:nvPr>
        </p:nvSpPr>
        <p:spPr>
          <a:xfrm>
            <a:off x="1130068" y="2967787"/>
            <a:ext cx="4754880" cy="420305"/>
          </a:xfrm>
        </p:spPr>
        <p:txBody>
          <a:bodyPr>
            <a:normAutofit/>
          </a:bodyPr>
          <a:lstStyle/>
          <a:p>
            <a:pPr>
              <a:buFont typeface="Wingdings" panose="05000000000000000000" pitchFamily="2" charset="2"/>
              <a:buChar char="§"/>
            </a:pPr>
            <a:r>
              <a:rPr lang="en-US" dirty="0"/>
              <a:t> More RAM, faster CPU, etc.</a:t>
            </a:r>
          </a:p>
        </p:txBody>
      </p:sp>
      <p:pic>
        <p:nvPicPr>
          <p:cNvPr id="2052" name="Picture 4" descr="http://vignette2.wikia.nocookie.net/star-wars-canon/images/4/44/8631388149_2140d9df6b_o.png/revision/latest?cb=201512162128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9236" y="3541184"/>
            <a:ext cx="1320296" cy="896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vignette2.wikia.nocookie.net/star-wars-canon/images/4/44/8631388149_2140d9df6b_o.png/revision/latest?cb=201512162128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8940" y="3541185"/>
            <a:ext cx="1320296" cy="8964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vignette2.wikia.nocookie.net/star-wars-canon/images/4/44/8631388149_2140d9df6b_o.png/revision/latest?cb=201512162128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4720" y="3545055"/>
            <a:ext cx="1320296" cy="89648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vignette2.wikia.nocookie.net/star-wars-canon/images/4/44/8631388149_2140d9df6b_o.png/revision/latest?cb=201512162128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3000" y="4882585"/>
            <a:ext cx="1320296" cy="8964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vignette2.wikia.nocookie.net/star-wars-canon/images/4/44/8631388149_2140d9df6b_o.png/revision/latest?cb=201512162128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9236" y="4882584"/>
            <a:ext cx="1320296" cy="8964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vignette2.wikia.nocookie.net/star-wars-canon/images/4/44/8631388149_2140d9df6b_o.png/revision/latest?cb=201512162128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5472" y="4820400"/>
            <a:ext cx="1320296" cy="89648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flipV="1">
            <a:off x="7854215" y="2078268"/>
            <a:ext cx="1158546" cy="395426"/>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499634" y="1713458"/>
            <a:ext cx="1555234" cy="400110"/>
          </a:xfrm>
          <a:prstGeom prst="rect">
            <a:avLst/>
          </a:prstGeom>
          <a:noFill/>
        </p:spPr>
        <p:txBody>
          <a:bodyPr wrap="none" rtlCol="0">
            <a:spAutoFit/>
          </a:bodyPr>
          <a:lstStyle/>
          <a:p>
            <a:r>
              <a:rPr lang="en-US" sz="2000" b="1" dirty="0">
                <a:solidFill>
                  <a:srgbClr val="FF0000"/>
                </a:solidFill>
              </a:rPr>
              <a:t>DocumentDB</a:t>
            </a:r>
          </a:p>
        </p:txBody>
      </p:sp>
      <p:sp>
        <p:nvSpPr>
          <p:cNvPr id="13" name="TextBox 12"/>
          <p:cNvSpPr txBox="1"/>
          <p:nvPr/>
        </p:nvSpPr>
        <p:spPr>
          <a:xfrm>
            <a:off x="8546127" y="5929162"/>
            <a:ext cx="933269" cy="369332"/>
          </a:xfrm>
          <a:prstGeom prst="rect">
            <a:avLst/>
          </a:prstGeom>
          <a:noFill/>
        </p:spPr>
        <p:txBody>
          <a:bodyPr wrap="none" rtlCol="0">
            <a:spAutoFit/>
          </a:bodyPr>
          <a:lstStyle/>
          <a:p>
            <a:r>
              <a:rPr lang="en-US" dirty="0"/>
              <a:t>And etc.</a:t>
            </a:r>
          </a:p>
        </p:txBody>
      </p:sp>
    </p:spTree>
    <p:extLst>
      <p:ext uri="{BB962C8B-B14F-4D97-AF65-F5344CB8AC3E}">
        <p14:creationId xmlns:p14="http://schemas.microsoft.com/office/powerpoint/2010/main" val="169811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05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500"/>
                                        <p:tgtEl>
                                          <p:spTgt spid="20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721677-CBE2-4CC0-97F9-E0979B41DE1A}" type="datetime1">
              <a:rPr lang="en-US" smtClean="0"/>
              <a:t>7/7/2016</a:t>
            </a:fld>
            <a:endParaRPr lang="en-US" dirty="0"/>
          </a:p>
        </p:txBody>
      </p:sp>
      <p:sp>
        <p:nvSpPr>
          <p:cNvPr id="19" name="TextBox 18"/>
          <p:cNvSpPr txBox="1"/>
          <p:nvPr/>
        </p:nvSpPr>
        <p:spPr>
          <a:xfrm>
            <a:off x="6425480" y="2309145"/>
            <a:ext cx="1731500"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CouchDB</a:t>
            </a:r>
          </a:p>
          <a:p>
            <a:pPr marL="285750" indent="-285750">
              <a:buFont typeface="Arial" panose="020B0604020202020204" pitchFamily="34" charset="0"/>
              <a:buChar char="•"/>
            </a:pPr>
            <a:r>
              <a:rPr lang="en-US" sz="2800" dirty="0">
                <a:solidFill>
                  <a:schemeClr val="bg1"/>
                </a:solidFill>
              </a:rPr>
              <a:t>RavenDB</a:t>
            </a:r>
          </a:p>
          <a:p>
            <a:pPr marL="285750" indent="-285750">
              <a:buFont typeface="Arial" panose="020B0604020202020204" pitchFamily="34" charset="0"/>
              <a:buChar char="•"/>
            </a:pPr>
            <a:r>
              <a:rPr lang="en-US" sz="2800" dirty="0">
                <a:solidFill>
                  <a:schemeClr val="bg1"/>
                </a:solidFill>
              </a:rPr>
              <a:t> </a:t>
            </a:r>
          </a:p>
        </p:txBody>
      </p:sp>
      <p:sp>
        <p:nvSpPr>
          <p:cNvPr id="26" name="TextBox 25"/>
          <p:cNvSpPr txBox="1"/>
          <p:nvPr/>
        </p:nvSpPr>
        <p:spPr>
          <a:xfrm>
            <a:off x="3388228" y="2295230"/>
            <a:ext cx="219316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Redis</a:t>
            </a:r>
          </a:p>
          <a:p>
            <a:pPr marL="285750" indent="-285750">
              <a:buFont typeface="Arial" panose="020B0604020202020204" pitchFamily="34" charset="0"/>
              <a:buChar char="•"/>
            </a:pPr>
            <a:r>
              <a:rPr lang="en-US" sz="2800" dirty="0">
                <a:solidFill>
                  <a:schemeClr val="bg1"/>
                </a:solidFill>
              </a:rPr>
              <a:t>Riak</a:t>
            </a:r>
          </a:p>
          <a:p>
            <a:pPr marL="285750" indent="-285750">
              <a:buFont typeface="Arial" panose="020B0604020202020204" pitchFamily="34" charset="0"/>
              <a:buChar char="•"/>
            </a:pPr>
            <a:r>
              <a:rPr lang="en-US" sz="2800" dirty="0">
                <a:solidFill>
                  <a:schemeClr val="bg1"/>
                </a:solidFill>
              </a:rPr>
              <a:t>Memcached</a:t>
            </a:r>
          </a:p>
        </p:txBody>
      </p:sp>
      <p:sp>
        <p:nvSpPr>
          <p:cNvPr id="29" name="TextBox 28"/>
          <p:cNvSpPr txBox="1"/>
          <p:nvPr/>
        </p:nvSpPr>
        <p:spPr>
          <a:xfrm>
            <a:off x="3286088" y="4421910"/>
            <a:ext cx="2128275"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Hbase</a:t>
            </a:r>
          </a:p>
          <a:p>
            <a:pPr marL="285750" indent="-285750">
              <a:buFont typeface="Arial" panose="020B0604020202020204" pitchFamily="34" charset="0"/>
              <a:buChar char="•"/>
            </a:pPr>
            <a:r>
              <a:rPr lang="en-US" sz="2800" dirty="0">
                <a:solidFill>
                  <a:schemeClr val="bg1"/>
                </a:solidFill>
              </a:rPr>
              <a:t>Cassandra</a:t>
            </a:r>
          </a:p>
          <a:p>
            <a:pPr marL="285750" indent="-285750">
              <a:buFont typeface="Arial" panose="020B0604020202020204" pitchFamily="34" charset="0"/>
              <a:buChar char="•"/>
            </a:pPr>
            <a:r>
              <a:rPr lang="en-US" sz="2800" dirty="0">
                <a:solidFill>
                  <a:schemeClr val="bg1"/>
                </a:solidFill>
              </a:rPr>
              <a:t>Hypertable</a:t>
            </a:r>
          </a:p>
        </p:txBody>
      </p:sp>
      <p:sp>
        <p:nvSpPr>
          <p:cNvPr id="30" name="TextBox 29"/>
          <p:cNvSpPr txBox="1"/>
          <p:nvPr/>
        </p:nvSpPr>
        <p:spPr>
          <a:xfrm>
            <a:off x="6391923" y="4479243"/>
            <a:ext cx="2369238"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Neo4J</a:t>
            </a:r>
          </a:p>
          <a:p>
            <a:pPr marL="285750" indent="-285750">
              <a:buFont typeface="Arial" panose="020B0604020202020204" pitchFamily="34" charset="0"/>
              <a:buChar char="•"/>
            </a:pPr>
            <a:r>
              <a:rPr lang="en-US" sz="2800" dirty="0">
                <a:solidFill>
                  <a:schemeClr val="bg1"/>
                </a:solidFill>
              </a:rPr>
              <a:t>GiraffeDB</a:t>
            </a:r>
          </a:p>
          <a:p>
            <a:pPr marL="285750" indent="-285750">
              <a:buFont typeface="Arial" panose="020B0604020202020204" pitchFamily="34" charset="0"/>
              <a:buChar char="•"/>
            </a:pPr>
            <a:r>
              <a:rPr lang="en-US" sz="2800" dirty="0">
                <a:solidFill>
                  <a:schemeClr val="bg1"/>
                </a:solidFill>
              </a:rPr>
              <a:t>InfiniteGraph</a:t>
            </a:r>
          </a:p>
        </p:txBody>
      </p:sp>
      <p:grpSp>
        <p:nvGrpSpPr>
          <p:cNvPr id="42" name="Group 41"/>
          <p:cNvGrpSpPr/>
          <p:nvPr/>
        </p:nvGrpSpPr>
        <p:grpSpPr>
          <a:xfrm>
            <a:off x="800944" y="2987727"/>
            <a:ext cx="11118693" cy="3148647"/>
            <a:chOff x="-1154883" y="3976408"/>
            <a:chExt cx="11048006" cy="2279452"/>
          </a:xfrm>
        </p:grpSpPr>
        <p:sp>
          <p:nvSpPr>
            <p:cNvPr id="43" name="Cloud 42"/>
            <p:cNvSpPr/>
            <p:nvPr/>
          </p:nvSpPr>
          <p:spPr>
            <a:xfrm>
              <a:off x="6754727" y="5245428"/>
              <a:ext cx="2670556" cy="1010432"/>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base"/>
              <a:r>
                <a:rPr lang="en-US" sz="2400" dirty="0">
                  <a:solidFill>
                    <a:schemeClr val="tx1"/>
                  </a:solidFill>
                </a:rPr>
                <a:t>No schema enforced</a:t>
              </a:r>
            </a:p>
          </p:txBody>
        </p:sp>
        <p:sp>
          <p:nvSpPr>
            <p:cNvPr id="44" name="Cloud 43"/>
            <p:cNvSpPr/>
            <p:nvPr/>
          </p:nvSpPr>
          <p:spPr>
            <a:xfrm>
              <a:off x="-691999" y="5595687"/>
              <a:ext cx="2798359" cy="609600"/>
            </a:xfrm>
            <a:prstGeom prst="cloud">
              <a:avLst/>
            </a:prstGeom>
            <a:solidFill>
              <a:srgbClr val="00B050"/>
            </a:solidFill>
          </p:spPr>
          <p:style>
            <a:lnRef idx="1">
              <a:schemeClr val="accent5"/>
            </a:lnRef>
            <a:fillRef idx="2">
              <a:schemeClr val="accent5"/>
            </a:fillRef>
            <a:effectRef idx="1">
              <a:schemeClr val="accent5"/>
            </a:effectRef>
            <a:fontRef idx="minor">
              <a:schemeClr val="dk1"/>
            </a:fontRef>
          </p:style>
          <p:txBody>
            <a:bodyPr rtlCol="0" anchor="ctr"/>
            <a:lstStyle/>
            <a:p>
              <a:pPr algn="ctr" fontAlgn="base"/>
              <a:r>
                <a:rPr lang="en-US" sz="2400" dirty="0">
                  <a:solidFill>
                    <a:schemeClr val="tx1"/>
                  </a:solidFill>
                </a:rPr>
                <a:t>Open source</a:t>
              </a:r>
            </a:p>
          </p:txBody>
        </p:sp>
        <p:sp>
          <p:nvSpPr>
            <p:cNvPr id="45" name="Cloud 44"/>
            <p:cNvSpPr/>
            <p:nvPr/>
          </p:nvSpPr>
          <p:spPr>
            <a:xfrm>
              <a:off x="6037489" y="3976408"/>
              <a:ext cx="3855634" cy="914400"/>
            </a:xfrm>
            <a:prstGeom prst="cloud">
              <a:avLst/>
            </a:prstGeom>
          </p:spPr>
          <p:style>
            <a:lnRef idx="1">
              <a:schemeClr val="accent6"/>
            </a:lnRef>
            <a:fillRef idx="3">
              <a:schemeClr val="accent6"/>
            </a:fillRef>
            <a:effectRef idx="2">
              <a:schemeClr val="accent6"/>
            </a:effectRef>
            <a:fontRef idx="minor">
              <a:schemeClr val="lt1"/>
            </a:fontRef>
          </p:style>
          <p:txBody>
            <a:bodyPr rtlCol="0" anchor="ctr"/>
            <a:lstStyle/>
            <a:p>
              <a:pPr algn="ctr" fontAlgn="base"/>
              <a:r>
                <a:rPr lang="en-US" sz="2400" dirty="0">
                  <a:solidFill>
                    <a:schemeClr val="tx1"/>
                  </a:solidFill>
                </a:rPr>
                <a:t>Designed to run on large clusters</a:t>
              </a:r>
            </a:p>
          </p:txBody>
        </p:sp>
        <p:sp>
          <p:nvSpPr>
            <p:cNvPr id="46" name="Cloud 45"/>
            <p:cNvSpPr/>
            <p:nvPr/>
          </p:nvSpPr>
          <p:spPr>
            <a:xfrm>
              <a:off x="2371833" y="4797744"/>
              <a:ext cx="3553462" cy="906513"/>
            </a:xfrm>
            <a:prstGeom prst="clou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solidFill>
                    <a:schemeClr val="tx1"/>
                  </a:solidFill>
                </a:rPr>
                <a:t>Not using the relational model</a:t>
              </a:r>
            </a:p>
          </p:txBody>
        </p:sp>
        <p:sp>
          <p:nvSpPr>
            <p:cNvPr id="47" name="Cloud 46"/>
            <p:cNvSpPr/>
            <p:nvPr/>
          </p:nvSpPr>
          <p:spPr>
            <a:xfrm>
              <a:off x="-1154883" y="4035174"/>
              <a:ext cx="3261245" cy="115508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mj-lt"/>
                </a:rPr>
                <a:t>Model not using the SQL language</a:t>
              </a:r>
            </a:p>
          </p:txBody>
        </p:sp>
      </p:grpSp>
      <p:sp>
        <p:nvSpPr>
          <p:cNvPr id="48" name="Rectangle 47"/>
          <p:cNvSpPr/>
          <p:nvPr/>
        </p:nvSpPr>
        <p:spPr>
          <a:xfrm>
            <a:off x="3286088" y="1893781"/>
            <a:ext cx="8310088" cy="954107"/>
          </a:xfrm>
          <a:prstGeom prst="rect">
            <a:avLst/>
          </a:prstGeom>
        </p:spPr>
        <p:txBody>
          <a:bodyPr wrap="square">
            <a:spAutoFit/>
          </a:bodyPr>
          <a:lstStyle/>
          <a:p>
            <a:r>
              <a:rPr lang="en-US" sz="2800" b="1" dirty="0">
                <a:solidFill>
                  <a:srgbClr val="0070C0"/>
                </a:solidFill>
              </a:rPr>
              <a:t>Martin Fowler: </a:t>
            </a:r>
            <a:r>
              <a:rPr lang="en-US" sz="2800" dirty="0"/>
              <a:t>Some characteristics are common amongst these databases, but none are definitional.</a:t>
            </a:r>
          </a:p>
        </p:txBody>
      </p:sp>
      <p:sp>
        <p:nvSpPr>
          <p:cNvPr id="49" name="Title 1"/>
          <p:cNvSpPr>
            <a:spLocks noGrp="1"/>
          </p:cNvSpPr>
          <p:nvPr>
            <p:ph type="title"/>
          </p:nvPr>
        </p:nvSpPr>
        <p:spPr>
          <a:xfrm>
            <a:off x="751432" y="1826914"/>
            <a:ext cx="2686309" cy="835173"/>
          </a:xfrm>
        </p:spPr>
        <p:txBody>
          <a:bodyPr>
            <a:normAutofit/>
          </a:bodyPr>
          <a:lstStyle/>
          <a:p>
            <a:r>
              <a:rPr lang="en-US" sz="3600" dirty="0"/>
              <a:t>What is NoSQL?</a:t>
            </a:r>
          </a:p>
        </p:txBody>
      </p:sp>
      <p:sp>
        <p:nvSpPr>
          <p:cNvPr id="31" name="TextBox 30"/>
          <p:cNvSpPr txBox="1"/>
          <p:nvPr/>
        </p:nvSpPr>
        <p:spPr>
          <a:xfrm>
            <a:off x="904775" y="818148"/>
            <a:ext cx="10338792" cy="523220"/>
          </a:xfrm>
          <a:prstGeom prst="rect">
            <a:avLst/>
          </a:prstGeom>
          <a:noFill/>
        </p:spPr>
        <p:txBody>
          <a:bodyPr wrap="none" rtlCol="0">
            <a:spAutoFit/>
          </a:bodyPr>
          <a:lstStyle/>
          <a:p>
            <a:r>
              <a:rPr lang="en-US" sz="2800" dirty="0"/>
              <a:t>A fully managed, highly scalable </a:t>
            </a:r>
            <a:r>
              <a:rPr lang="en-US" sz="2800" b="1" dirty="0">
                <a:solidFill>
                  <a:srgbClr val="FF0000"/>
                </a:solidFill>
              </a:rPr>
              <a:t>NOSQL</a:t>
            </a:r>
            <a:r>
              <a:rPr lang="en-US" sz="2800" dirty="0"/>
              <a:t> document database service </a:t>
            </a:r>
          </a:p>
        </p:txBody>
      </p:sp>
    </p:spTree>
    <p:extLst>
      <p:ext uri="{BB962C8B-B14F-4D97-AF65-F5344CB8AC3E}">
        <p14:creationId xmlns:p14="http://schemas.microsoft.com/office/powerpoint/2010/main" val="229738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721677-CBE2-4CC0-97F9-E0979B41DE1A}" type="datetime1">
              <a:rPr lang="en-US" smtClean="0"/>
              <a:t>7/7/2016</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9</a:t>
            </a:fld>
            <a:endParaRPr lang="en-US" dirty="0"/>
          </a:p>
        </p:txBody>
      </p:sp>
      <p:sp>
        <p:nvSpPr>
          <p:cNvPr id="22" name="Title 1"/>
          <p:cNvSpPr>
            <a:spLocks noGrp="1"/>
          </p:cNvSpPr>
          <p:nvPr>
            <p:ph type="title"/>
          </p:nvPr>
        </p:nvSpPr>
        <p:spPr>
          <a:xfrm>
            <a:off x="3901167" y="1476538"/>
            <a:ext cx="4251431" cy="715962"/>
          </a:xfrm>
        </p:spPr>
        <p:txBody>
          <a:bodyPr>
            <a:normAutofit/>
          </a:bodyPr>
          <a:lstStyle/>
          <a:p>
            <a:pPr algn="l"/>
            <a:r>
              <a:rPr lang="en-US" sz="3600" dirty="0">
                <a:solidFill>
                  <a:schemeClr val="accent2"/>
                </a:solidFill>
              </a:rPr>
              <a:t>NoSQL DATABASE FAMILIES</a:t>
            </a:r>
          </a:p>
        </p:txBody>
      </p:sp>
      <p:grpSp>
        <p:nvGrpSpPr>
          <p:cNvPr id="8" name="Group 7"/>
          <p:cNvGrpSpPr/>
          <p:nvPr/>
        </p:nvGrpSpPr>
        <p:grpSpPr>
          <a:xfrm>
            <a:off x="499666" y="2059807"/>
            <a:ext cx="10502010" cy="4318934"/>
            <a:chOff x="441914" y="1482291"/>
            <a:chExt cx="10882252" cy="4617317"/>
          </a:xfrm>
        </p:grpSpPr>
        <p:sp>
          <p:nvSpPr>
            <p:cNvPr id="11" name="Oval 10"/>
            <p:cNvSpPr/>
            <p:nvPr/>
          </p:nvSpPr>
          <p:spPr>
            <a:xfrm>
              <a:off x="441914" y="1482291"/>
              <a:ext cx="10882252" cy="4617317"/>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p:cNvCxnSpPr>
              <a:stCxn id="11" idx="0"/>
              <a:endCxn id="11" idx="4"/>
            </p:cNvCxnSpPr>
            <p:nvPr/>
          </p:nvCxnSpPr>
          <p:spPr>
            <a:xfrm>
              <a:off x="5883040" y="1482291"/>
              <a:ext cx="0" cy="461731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2"/>
              <a:endCxn id="11" idx="6"/>
            </p:cNvCxnSpPr>
            <p:nvPr/>
          </p:nvCxnSpPr>
          <p:spPr>
            <a:xfrm>
              <a:off x="441914" y="3790950"/>
              <a:ext cx="108822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25480" y="2309145"/>
              <a:ext cx="2383986"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MongoDB</a:t>
              </a:r>
            </a:p>
            <a:p>
              <a:pPr marL="285750" indent="-285750">
                <a:buFont typeface="Arial" panose="020B0604020202020204" pitchFamily="34" charset="0"/>
                <a:buChar char="•"/>
              </a:pPr>
              <a:r>
                <a:rPr lang="en-US" sz="2800" dirty="0">
                  <a:solidFill>
                    <a:schemeClr val="bg1"/>
                  </a:solidFill>
                </a:rPr>
                <a:t>RavenDB</a:t>
              </a:r>
            </a:p>
            <a:p>
              <a:pPr marL="285750" indent="-285750">
                <a:buFont typeface="Arial" panose="020B0604020202020204" pitchFamily="34" charset="0"/>
                <a:buChar char="•"/>
              </a:pPr>
              <a:r>
                <a:rPr lang="en-US" sz="2800" b="1" dirty="0">
                  <a:solidFill>
                    <a:srgbClr val="FFFF00"/>
                  </a:solidFill>
                </a:rPr>
                <a:t>DocumentDB</a:t>
              </a:r>
            </a:p>
          </p:txBody>
        </p:sp>
        <p:sp>
          <p:nvSpPr>
            <p:cNvPr id="20" name="TextBox 19"/>
            <p:cNvSpPr txBox="1"/>
            <p:nvPr/>
          </p:nvSpPr>
          <p:spPr>
            <a:xfrm>
              <a:off x="6314258" y="1716150"/>
              <a:ext cx="1895071" cy="584775"/>
            </a:xfrm>
            <a:prstGeom prst="rect">
              <a:avLst/>
            </a:prstGeom>
            <a:noFill/>
          </p:spPr>
          <p:txBody>
            <a:bodyPr wrap="none" rtlCol="0">
              <a:spAutoFit/>
            </a:bodyPr>
            <a:lstStyle/>
            <a:p>
              <a:r>
                <a:rPr lang="en-US" sz="3200" b="1" dirty="0"/>
                <a:t>Document</a:t>
              </a:r>
              <a:endParaRPr lang="en-US" sz="3400" b="1" dirty="0"/>
            </a:p>
          </p:txBody>
        </p:sp>
        <p:sp>
          <p:nvSpPr>
            <p:cNvPr id="23" name="TextBox 22"/>
            <p:cNvSpPr txBox="1"/>
            <p:nvPr/>
          </p:nvSpPr>
          <p:spPr>
            <a:xfrm>
              <a:off x="3302013" y="1686913"/>
              <a:ext cx="1956818" cy="584775"/>
            </a:xfrm>
            <a:prstGeom prst="rect">
              <a:avLst/>
            </a:prstGeom>
            <a:noFill/>
          </p:spPr>
          <p:txBody>
            <a:bodyPr wrap="none" rtlCol="0">
              <a:spAutoFit/>
            </a:bodyPr>
            <a:lstStyle/>
            <a:p>
              <a:r>
                <a:rPr lang="en-US" sz="3200" b="1" dirty="0"/>
                <a:t>Key-Value</a:t>
              </a:r>
              <a:endParaRPr lang="en-US" sz="3400" b="1" dirty="0"/>
            </a:p>
          </p:txBody>
        </p:sp>
        <p:sp>
          <p:nvSpPr>
            <p:cNvPr id="24" name="TextBox 23"/>
            <p:cNvSpPr txBox="1"/>
            <p:nvPr/>
          </p:nvSpPr>
          <p:spPr>
            <a:xfrm>
              <a:off x="3242041" y="3863690"/>
              <a:ext cx="1854995" cy="584775"/>
            </a:xfrm>
            <a:prstGeom prst="rect">
              <a:avLst/>
            </a:prstGeom>
            <a:noFill/>
          </p:spPr>
          <p:txBody>
            <a:bodyPr wrap="none" rtlCol="0">
              <a:spAutoFit/>
            </a:bodyPr>
            <a:lstStyle/>
            <a:p>
              <a:r>
                <a:rPr lang="en-US" sz="3200" b="1" dirty="0"/>
                <a:t>Columnar</a:t>
              </a:r>
              <a:endParaRPr lang="en-US" sz="3400" b="1" dirty="0"/>
            </a:p>
          </p:txBody>
        </p:sp>
        <p:sp>
          <p:nvSpPr>
            <p:cNvPr id="25" name="TextBox 24"/>
            <p:cNvSpPr txBox="1"/>
            <p:nvPr/>
          </p:nvSpPr>
          <p:spPr>
            <a:xfrm>
              <a:off x="6396934" y="3887761"/>
              <a:ext cx="1251496" cy="584775"/>
            </a:xfrm>
            <a:prstGeom prst="rect">
              <a:avLst/>
            </a:prstGeom>
            <a:noFill/>
          </p:spPr>
          <p:txBody>
            <a:bodyPr wrap="none" rtlCol="0">
              <a:spAutoFit/>
            </a:bodyPr>
            <a:lstStyle/>
            <a:p>
              <a:r>
                <a:rPr lang="en-US" sz="3200" b="1" dirty="0"/>
                <a:t>Graph</a:t>
              </a:r>
              <a:endParaRPr lang="en-US" sz="3400" b="1" dirty="0"/>
            </a:p>
          </p:txBody>
        </p:sp>
        <p:sp>
          <p:nvSpPr>
            <p:cNvPr id="26" name="TextBox 25"/>
            <p:cNvSpPr txBox="1"/>
            <p:nvPr/>
          </p:nvSpPr>
          <p:spPr>
            <a:xfrm>
              <a:off x="3388228" y="2295230"/>
              <a:ext cx="219316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Redis</a:t>
              </a:r>
            </a:p>
            <a:p>
              <a:pPr marL="285750" indent="-285750">
                <a:buFont typeface="Arial" panose="020B0604020202020204" pitchFamily="34" charset="0"/>
                <a:buChar char="•"/>
              </a:pPr>
              <a:r>
                <a:rPr lang="en-US" sz="2800" dirty="0">
                  <a:solidFill>
                    <a:schemeClr val="bg1"/>
                  </a:solidFill>
                </a:rPr>
                <a:t>Riak</a:t>
              </a:r>
            </a:p>
            <a:p>
              <a:pPr marL="285750" indent="-285750">
                <a:buFont typeface="Arial" panose="020B0604020202020204" pitchFamily="34" charset="0"/>
                <a:buChar char="•"/>
              </a:pPr>
              <a:r>
                <a:rPr lang="en-US" sz="2800" dirty="0">
                  <a:solidFill>
                    <a:schemeClr val="bg1"/>
                  </a:solidFill>
                </a:rPr>
                <a:t>Memcached</a:t>
              </a:r>
            </a:p>
          </p:txBody>
        </p:sp>
        <p:sp>
          <p:nvSpPr>
            <p:cNvPr id="29" name="TextBox 28"/>
            <p:cNvSpPr txBox="1"/>
            <p:nvPr/>
          </p:nvSpPr>
          <p:spPr>
            <a:xfrm>
              <a:off x="3286088" y="4421910"/>
              <a:ext cx="2128275"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Hbase</a:t>
              </a:r>
            </a:p>
            <a:p>
              <a:pPr marL="285750" indent="-285750">
                <a:buFont typeface="Arial" panose="020B0604020202020204" pitchFamily="34" charset="0"/>
                <a:buChar char="•"/>
              </a:pPr>
              <a:r>
                <a:rPr lang="en-US" sz="2800" dirty="0">
                  <a:solidFill>
                    <a:schemeClr val="bg1"/>
                  </a:solidFill>
                </a:rPr>
                <a:t>Cassandra</a:t>
              </a:r>
            </a:p>
            <a:p>
              <a:pPr marL="285750" indent="-285750">
                <a:buFont typeface="Arial" panose="020B0604020202020204" pitchFamily="34" charset="0"/>
                <a:buChar char="•"/>
              </a:pPr>
              <a:r>
                <a:rPr lang="en-US" sz="2800" dirty="0">
                  <a:solidFill>
                    <a:schemeClr val="bg1"/>
                  </a:solidFill>
                </a:rPr>
                <a:t>Hypertable</a:t>
              </a:r>
            </a:p>
          </p:txBody>
        </p:sp>
        <p:sp>
          <p:nvSpPr>
            <p:cNvPr id="30" name="TextBox 29"/>
            <p:cNvSpPr txBox="1"/>
            <p:nvPr/>
          </p:nvSpPr>
          <p:spPr>
            <a:xfrm>
              <a:off x="6391923" y="4479243"/>
              <a:ext cx="2369238"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Neo4J</a:t>
              </a:r>
            </a:p>
            <a:p>
              <a:pPr marL="285750" indent="-285750">
                <a:buFont typeface="Arial" panose="020B0604020202020204" pitchFamily="34" charset="0"/>
                <a:buChar char="•"/>
              </a:pPr>
              <a:r>
                <a:rPr lang="en-US" sz="2800" dirty="0">
                  <a:solidFill>
                    <a:schemeClr val="bg1"/>
                  </a:solidFill>
                </a:rPr>
                <a:t>GiraffeDB</a:t>
              </a:r>
            </a:p>
            <a:p>
              <a:pPr marL="285750" indent="-285750">
                <a:buFont typeface="Arial" panose="020B0604020202020204" pitchFamily="34" charset="0"/>
                <a:buChar char="•"/>
              </a:pPr>
              <a:r>
                <a:rPr lang="en-US" sz="2800" dirty="0">
                  <a:solidFill>
                    <a:schemeClr val="bg1"/>
                  </a:solidFill>
                </a:rPr>
                <a:t>InfiniteGraph</a:t>
              </a:r>
            </a:p>
          </p:txBody>
        </p:sp>
      </p:grpSp>
      <p:sp>
        <p:nvSpPr>
          <p:cNvPr id="18" name="TextBox 17"/>
          <p:cNvSpPr txBox="1"/>
          <p:nvPr/>
        </p:nvSpPr>
        <p:spPr>
          <a:xfrm>
            <a:off x="750772" y="789153"/>
            <a:ext cx="10338792" cy="523220"/>
          </a:xfrm>
          <a:prstGeom prst="rect">
            <a:avLst/>
          </a:prstGeom>
          <a:noFill/>
        </p:spPr>
        <p:txBody>
          <a:bodyPr wrap="none" rtlCol="0">
            <a:spAutoFit/>
          </a:bodyPr>
          <a:lstStyle/>
          <a:p>
            <a:r>
              <a:rPr lang="en-US" sz="2800" dirty="0"/>
              <a:t>A fully managed, highly scalable NOSQL </a:t>
            </a:r>
            <a:r>
              <a:rPr lang="en-US" sz="2800" b="1" dirty="0">
                <a:solidFill>
                  <a:srgbClr val="FF0000"/>
                </a:solidFill>
              </a:rPr>
              <a:t>document database </a:t>
            </a:r>
            <a:r>
              <a:rPr lang="en-US" sz="2800" dirty="0"/>
              <a:t>service </a:t>
            </a:r>
          </a:p>
        </p:txBody>
      </p:sp>
    </p:spTree>
    <p:extLst>
      <p:ext uri="{BB962C8B-B14F-4D97-AF65-F5344CB8AC3E}">
        <p14:creationId xmlns:p14="http://schemas.microsoft.com/office/powerpoint/2010/main" val="16082016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3403</TotalTime>
  <Words>1200</Words>
  <Application>Microsoft Office PowerPoint</Application>
  <PresentationFormat>Widescreen</PresentationFormat>
  <Paragraphs>389</Paragraphs>
  <Slides>39</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Calibri Light</vt:lpstr>
      <vt:lpstr>Consolas</vt:lpstr>
      <vt:lpstr>MS Reference Sans Serif</vt:lpstr>
      <vt:lpstr>Segoe UI</vt:lpstr>
      <vt:lpstr>Tw Cen MT</vt:lpstr>
      <vt:lpstr>Tw Cen MT Condensed</vt:lpstr>
      <vt:lpstr>Wingdings</vt:lpstr>
      <vt:lpstr>Wingdings 3</vt:lpstr>
      <vt:lpstr>Integral</vt:lpstr>
      <vt:lpstr>The Empire Strikes Back –  Azure DocumentDB</vt:lpstr>
      <vt:lpstr>About Me</vt:lpstr>
      <vt:lpstr>Agenda</vt:lpstr>
      <vt:lpstr>PowerPoint Presentation</vt:lpstr>
      <vt:lpstr>PowerPoint Presentation</vt:lpstr>
      <vt:lpstr>PowerPoint Presentation</vt:lpstr>
      <vt:lpstr>PowerPoint Presentation</vt:lpstr>
      <vt:lpstr>What is NoSQL?</vt:lpstr>
      <vt:lpstr>NoSQL DATABASE FAMILIES</vt:lpstr>
      <vt:lpstr>DocumentDB in One Slide</vt:lpstr>
      <vt:lpstr>DocumentDB Resource URI Syntax for REST</vt:lpstr>
      <vt:lpstr>SAMPLE Document DB Document</vt:lpstr>
      <vt:lpstr>USE CASES (Technical PERSPECTIVE)</vt:lpstr>
      <vt:lpstr>USE CASES (BUSINESS PERSPECTIVE)</vt:lpstr>
      <vt:lpstr>Who USES THIS CURRRENTLY?</vt:lpstr>
      <vt:lpstr>Agenda</vt:lpstr>
      <vt:lpstr>Getting Started</vt:lpstr>
      <vt:lpstr>Getting Started (CONT’D)</vt:lpstr>
      <vt:lpstr>Getting Your KEYS</vt:lpstr>
      <vt:lpstr>Agenda</vt:lpstr>
      <vt:lpstr>When you say…IN DocumentDB IT’s LIKE…</vt:lpstr>
      <vt:lpstr>QUERYING (NO DATA)</vt:lpstr>
      <vt:lpstr>SAMPLE DATA</vt:lpstr>
      <vt:lpstr>QUERIES (WITH Data)</vt:lpstr>
      <vt:lpstr>Agenda</vt:lpstr>
      <vt:lpstr>Demos</vt:lpstr>
      <vt:lpstr>Agenda</vt:lpstr>
      <vt:lpstr>Indexing</vt:lpstr>
      <vt:lpstr>Attachments</vt:lpstr>
      <vt:lpstr>Stored Procedures, Triggers, UDF</vt:lpstr>
      <vt:lpstr>MongoDB DRIVER Integration</vt:lpstr>
      <vt:lpstr>Agenda</vt:lpstr>
      <vt:lpstr>TUNABILITY</vt:lpstr>
      <vt:lpstr>Scaling (PER COLLECTION)</vt:lpstr>
      <vt:lpstr>Request Unit Charges </vt:lpstr>
      <vt:lpstr>Consistency</vt:lpstr>
      <vt:lpstr>Consistency</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David Green</cp:lastModifiedBy>
  <cp:revision>132</cp:revision>
  <dcterms:created xsi:type="dcterms:W3CDTF">2016-02-28T14:54:44Z</dcterms:created>
  <dcterms:modified xsi:type="dcterms:W3CDTF">2016-07-07T17:22:51Z</dcterms:modified>
</cp:coreProperties>
</file>